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117_1BA9DA2B.xml" ContentType="application/vnd.ms-powerpoint.comments+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5" r:id="rId14"/>
    <p:sldId id="268" r:id="rId15"/>
    <p:sldId id="286" r:id="rId16"/>
    <p:sldId id="269" r:id="rId17"/>
    <p:sldId id="270" r:id="rId18"/>
    <p:sldId id="271" r:id="rId19"/>
    <p:sldId id="272" r:id="rId20"/>
    <p:sldId id="273" r:id="rId21"/>
    <p:sldId id="287" r:id="rId22"/>
    <p:sldId id="274" r:id="rId23"/>
    <p:sldId id="275" r:id="rId24"/>
    <p:sldId id="276" r:id="rId25"/>
    <p:sldId id="277" r:id="rId26"/>
    <p:sldId id="278" r:id="rId27"/>
    <p:sldId id="279" r:id="rId28"/>
    <p:sldId id="280" r:id="rId29"/>
    <p:sldId id="281" r:id="rId30"/>
    <p:sldId id="282" r:id="rId31"/>
    <p:sldId id="283" r:id="rId32"/>
    <p:sldId id="284"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B1E545-D109-F28F-3CEC-1C298D51993E}" name="Oyinkansola" initials="O" userId="ea7231d803d2d3ac"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176"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yinkansola" userId="ea7231d803d2d3ac" providerId="LiveId" clId="{648BC0DE-953B-46CE-95BF-1FA75893C2B3}"/>
    <pc:docChg chg="">
      <pc:chgData name="Oyinkansola" userId="ea7231d803d2d3ac" providerId="LiveId" clId="{648BC0DE-953B-46CE-95BF-1FA75893C2B3}" dt="2023-03-08T04:18:44.113" v="0"/>
      <pc:docMkLst>
        <pc:docMk/>
      </pc:docMkLst>
      <pc:sldChg chg="addCm">
        <pc:chgData name="Oyinkansola" userId="ea7231d803d2d3ac" providerId="LiveId" clId="{648BC0DE-953B-46CE-95BF-1FA75893C2B3}" dt="2023-03-08T04:18:44.113" v="0"/>
        <pc:sldMkLst>
          <pc:docMk/>
          <pc:sldMk cId="464116267" sldId="279"/>
        </pc:sldMkLst>
        <pc:extLst>
          <p:ext xmlns:p="http://schemas.openxmlformats.org/presentationml/2006/main" uri="{D6D511B9-2390-475A-947B-AFAB55BFBCF1}">
            <pc226:cmChg xmlns:pc226="http://schemas.microsoft.com/office/powerpoint/2022/06/main/command" chg="add">
              <pc226:chgData name="Oyinkansola" userId="ea7231d803d2d3ac" providerId="LiveId" clId="{648BC0DE-953B-46CE-95BF-1FA75893C2B3}" dt="2023-03-08T04:18:44.113" v="0"/>
              <pc2:cmMkLst xmlns:pc2="http://schemas.microsoft.com/office/powerpoint/2019/9/main/command">
                <pc:docMk/>
                <pc:sldMk cId="464116267" sldId="279"/>
                <pc2:cmMk id="{1C62FA0C-2CEF-4675-8ECC-95F072A62177}"/>
              </pc2:cmMkLst>
            </pc226:cmChg>
          </p:ext>
        </pc:extLst>
      </pc:sldChg>
    </pc:docChg>
  </pc:docChgLst>
</pc:chgInfo>
</file>

<file path=ppt/comments/modernComment_117_1BA9DA2B.xml><?xml version="1.0" encoding="utf-8"?>
<p188:cmLst xmlns:a="http://schemas.openxmlformats.org/drawingml/2006/main" xmlns:r="http://schemas.openxmlformats.org/officeDocument/2006/relationships" xmlns:p188="http://schemas.microsoft.com/office/powerpoint/2018/8/main">
  <p188:cm id="{1C62FA0C-2CEF-4675-8ECC-95F072A62177}" authorId="{B5B1E545-D109-F28F-3CEC-1C298D51993E}" created="2023-03-08T04:18:43.793">
    <pc:sldMkLst xmlns:pc="http://schemas.microsoft.com/office/powerpoint/2013/main/command">
      <pc:docMk/>
      <pc:sldMk cId="464116267" sldId="279"/>
    </pc:sldMkLst>
    <p188:txBody>
      <a:bodyPr/>
      <a:lstStyle/>
      <a:p>
        <a:r>
          <a:rPr lang="en-US"/>
          <a:t>ok</a:t>
        </a:r>
      </a:p>
    </p188:txBody>
  </p188:cm>
</p188: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E75D5F-0755-481E-9ED4-1F891F887600}"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79ECFA3F-17A3-4762-9C5E-938B1E311BCA}">
      <dgm:prSet/>
      <dgm:spPr/>
      <dgm:t>
        <a:bodyPr/>
        <a:lstStyle/>
        <a:p>
          <a:r>
            <a:rPr lang="en-US" dirty="0"/>
            <a:t>Exploitation occurs when a vulnerable adult or his/her resources or income are illegally or improperly used for another person's profit or gain. Examples include Illegally withdrawing money out of another person’s account, forging checks, or stealing things out of the vulnerably adult’s house. Signs of exploitation.</a:t>
          </a:r>
        </a:p>
      </dgm:t>
    </dgm:pt>
    <dgm:pt modelId="{D48CC366-BD60-4871-922D-EFBDF0688037}" type="parTrans" cxnId="{FABC78E4-7304-4CAC-AE1C-BDBF2DCFD719}">
      <dgm:prSet/>
      <dgm:spPr/>
      <dgm:t>
        <a:bodyPr/>
        <a:lstStyle/>
        <a:p>
          <a:endParaRPr lang="en-US"/>
        </a:p>
      </dgm:t>
    </dgm:pt>
    <dgm:pt modelId="{B9418103-921F-49C3-9969-9AD0EE2F6290}" type="sibTrans" cxnId="{FABC78E4-7304-4CAC-AE1C-BDBF2DCFD719}">
      <dgm:prSet/>
      <dgm:spPr/>
      <dgm:t>
        <a:bodyPr/>
        <a:lstStyle/>
        <a:p>
          <a:endParaRPr lang="en-US" dirty="0"/>
        </a:p>
      </dgm:t>
    </dgm:pt>
    <dgm:pt modelId="{D5ACAD17-06F4-495A-A031-3465378EF89A}">
      <dgm:prSet/>
      <dgm:spPr/>
      <dgm:t>
        <a:bodyPr/>
        <a:lstStyle/>
        <a:p>
          <a:r>
            <a:rPr lang="en-US" dirty="0"/>
            <a:t>Neglect occurs when a person, either through his/her action or inaction, deprives a vulnerable adult of the care necessary to maintain the vulnerable adult’s physical or mental health. Examples Include not providing basic items such as food, water, clothing, a safe place to live, medicine, or health care. Signs of neglect.</a:t>
          </a:r>
        </a:p>
      </dgm:t>
    </dgm:pt>
    <dgm:pt modelId="{C392BBE0-068E-4D0F-8E84-5A6995ED6B43}" type="parTrans" cxnId="{9A54E336-9E53-498E-9E72-882E4803CCBF}">
      <dgm:prSet/>
      <dgm:spPr/>
      <dgm:t>
        <a:bodyPr/>
        <a:lstStyle/>
        <a:p>
          <a:endParaRPr lang="en-US"/>
        </a:p>
      </dgm:t>
    </dgm:pt>
    <dgm:pt modelId="{53B3E529-E46E-42EF-9334-AF37741BF558}" type="sibTrans" cxnId="{9A54E336-9E53-498E-9E72-882E4803CCBF}">
      <dgm:prSet/>
      <dgm:spPr/>
      <dgm:t>
        <a:bodyPr/>
        <a:lstStyle/>
        <a:p>
          <a:endParaRPr lang="en-US" dirty="0"/>
        </a:p>
      </dgm:t>
    </dgm:pt>
    <dgm:pt modelId="{1246A1E1-EE51-44A0-A430-F66625CF4CC9}">
      <dgm:prSet/>
      <dgm:spPr/>
      <dgm:t>
        <a:bodyPr/>
        <a:lstStyle/>
        <a:p>
          <a:r>
            <a:rPr lang="en-US" dirty="0"/>
            <a:t>Self-neglect occurs when a vulnerable adult fails to provide adequately for themselves and jeopardizes his/her well-being. Examples include a vulnerable adult living In hazardous, unsafe, or unsanitary living conditions or not having enough food or water. Signs of self-neglect.</a:t>
          </a:r>
        </a:p>
      </dgm:t>
    </dgm:pt>
    <dgm:pt modelId="{7D981799-D224-4AA2-99B9-564EA787658A}" type="parTrans" cxnId="{43696C09-DCB7-474C-9637-8F2BDAE0A52F}">
      <dgm:prSet/>
      <dgm:spPr/>
      <dgm:t>
        <a:bodyPr/>
        <a:lstStyle/>
        <a:p>
          <a:endParaRPr lang="en-US"/>
        </a:p>
      </dgm:t>
    </dgm:pt>
    <dgm:pt modelId="{768DBDEC-56AF-472B-BD0F-F44FB67085BD}" type="sibTrans" cxnId="{43696C09-DCB7-474C-9637-8F2BDAE0A52F}">
      <dgm:prSet/>
      <dgm:spPr/>
      <dgm:t>
        <a:bodyPr/>
        <a:lstStyle/>
        <a:p>
          <a:endParaRPr lang="en-US" dirty="0"/>
        </a:p>
      </dgm:t>
    </dgm:pt>
    <dgm:pt modelId="{012FC687-A7AF-4F9D-A6AC-0081D28E6DF8}">
      <dgm:prSet/>
      <dgm:spPr/>
      <dgm:t>
        <a:bodyPr/>
        <a:lstStyle/>
        <a:p>
          <a:r>
            <a:rPr lang="en-US" dirty="0"/>
            <a:t>Abandonment occurs when a vulnerable adult is left without the ability to obtain necessary food, clothing, shelter or health care. Examples include deserting a vulnerable adult In a public place or leaving a vulnerable adult at home without the means of getting basic life necessities. Signs of abandonment.</a:t>
          </a:r>
        </a:p>
      </dgm:t>
    </dgm:pt>
    <dgm:pt modelId="{8619FFDE-D6C3-4AF0-9B8F-3C151D257814}" type="parTrans" cxnId="{04BA19D9-ECCA-4410-9A64-9AD40FA94AAF}">
      <dgm:prSet/>
      <dgm:spPr/>
      <dgm:t>
        <a:bodyPr/>
        <a:lstStyle/>
        <a:p>
          <a:endParaRPr lang="en-US"/>
        </a:p>
      </dgm:t>
    </dgm:pt>
    <dgm:pt modelId="{C39B9446-898D-4A88-AA2C-8162D1748F35}" type="sibTrans" cxnId="{04BA19D9-ECCA-4410-9A64-9AD40FA94AAF}">
      <dgm:prSet/>
      <dgm:spPr/>
      <dgm:t>
        <a:bodyPr/>
        <a:lstStyle/>
        <a:p>
          <a:endParaRPr lang="en-US"/>
        </a:p>
      </dgm:t>
    </dgm:pt>
    <dgm:pt modelId="{F9D19618-A520-463F-BF59-029DB72B06EC}" type="pres">
      <dgm:prSet presAssocID="{38E75D5F-0755-481E-9ED4-1F891F887600}" presName="outerComposite" presStyleCnt="0">
        <dgm:presLayoutVars>
          <dgm:chMax val="5"/>
          <dgm:dir/>
          <dgm:resizeHandles val="exact"/>
        </dgm:presLayoutVars>
      </dgm:prSet>
      <dgm:spPr/>
    </dgm:pt>
    <dgm:pt modelId="{7B316E22-1DC4-4DF6-AC1E-BDE49D3CD2D6}" type="pres">
      <dgm:prSet presAssocID="{38E75D5F-0755-481E-9ED4-1F891F887600}" presName="dummyMaxCanvas" presStyleCnt="0">
        <dgm:presLayoutVars/>
      </dgm:prSet>
      <dgm:spPr/>
    </dgm:pt>
    <dgm:pt modelId="{E9ADC9A3-AEDE-4E94-8CEC-FB0D2EFC28F3}" type="pres">
      <dgm:prSet presAssocID="{38E75D5F-0755-481E-9ED4-1F891F887600}" presName="FourNodes_1" presStyleLbl="node1" presStyleIdx="0" presStyleCnt="4">
        <dgm:presLayoutVars>
          <dgm:bulletEnabled val="1"/>
        </dgm:presLayoutVars>
      </dgm:prSet>
      <dgm:spPr/>
    </dgm:pt>
    <dgm:pt modelId="{DA24A8F8-DAAE-4305-96ED-839CD1A81A45}" type="pres">
      <dgm:prSet presAssocID="{38E75D5F-0755-481E-9ED4-1F891F887600}" presName="FourNodes_2" presStyleLbl="node1" presStyleIdx="1" presStyleCnt="4">
        <dgm:presLayoutVars>
          <dgm:bulletEnabled val="1"/>
        </dgm:presLayoutVars>
      </dgm:prSet>
      <dgm:spPr/>
    </dgm:pt>
    <dgm:pt modelId="{B7DF6D0A-CAA4-479E-9D9F-5AAC4795CE88}" type="pres">
      <dgm:prSet presAssocID="{38E75D5F-0755-481E-9ED4-1F891F887600}" presName="FourNodes_3" presStyleLbl="node1" presStyleIdx="2" presStyleCnt="4">
        <dgm:presLayoutVars>
          <dgm:bulletEnabled val="1"/>
        </dgm:presLayoutVars>
      </dgm:prSet>
      <dgm:spPr/>
    </dgm:pt>
    <dgm:pt modelId="{13D84238-D3F6-43D8-A31D-9C38F57F2E6C}" type="pres">
      <dgm:prSet presAssocID="{38E75D5F-0755-481E-9ED4-1F891F887600}" presName="FourNodes_4" presStyleLbl="node1" presStyleIdx="3" presStyleCnt="4">
        <dgm:presLayoutVars>
          <dgm:bulletEnabled val="1"/>
        </dgm:presLayoutVars>
      </dgm:prSet>
      <dgm:spPr/>
    </dgm:pt>
    <dgm:pt modelId="{09295F5E-A38E-4305-A335-4967AEE0BA01}" type="pres">
      <dgm:prSet presAssocID="{38E75D5F-0755-481E-9ED4-1F891F887600}" presName="FourConn_1-2" presStyleLbl="fgAccFollowNode1" presStyleIdx="0" presStyleCnt="3">
        <dgm:presLayoutVars>
          <dgm:bulletEnabled val="1"/>
        </dgm:presLayoutVars>
      </dgm:prSet>
      <dgm:spPr/>
    </dgm:pt>
    <dgm:pt modelId="{B379C2D9-05D4-425D-98D4-8AC003AEDEBE}" type="pres">
      <dgm:prSet presAssocID="{38E75D5F-0755-481E-9ED4-1F891F887600}" presName="FourConn_2-3" presStyleLbl="fgAccFollowNode1" presStyleIdx="1" presStyleCnt="3">
        <dgm:presLayoutVars>
          <dgm:bulletEnabled val="1"/>
        </dgm:presLayoutVars>
      </dgm:prSet>
      <dgm:spPr/>
    </dgm:pt>
    <dgm:pt modelId="{950B9C26-509C-4C59-AE82-CE7EB0555770}" type="pres">
      <dgm:prSet presAssocID="{38E75D5F-0755-481E-9ED4-1F891F887600}" presName="FourConn_3-4" presStyleLbl="fgAccFollowNode1" presStyleIdx="2" presStyleCnt="3">
        <dgm:presLayoutVars>
          <dgm:bulletEnabled val="1"/>
        </dgm:presLayoutVars>
      </dgm:prSet>
      <dgm:spPr/>
    </dgm:pt>
    <dgm:pt modelId="{D0321FBC-5FE0-47A8-994D-C2310595E1D6}" type="pres">
      <dgm:prSet presAssocID="{38E75D5F-0755-481E-9ED4-1F891F887600}" presName="FourNodes_1_text" presStyleLbl="node1" presStyleIdx="3" presStyleCnt="4">
        <dgm:presLayoutVars>
          <dgm:bulletEnabled val="1"/>
        </dgm:presLayoutVars>
      </dgm:prSet>
      <dgm:spPr/>
    </dgm:pt>
    <dgm:pt modelId="{7AC8C7A7-A3DE-47B1-8DD0-02FBB5CD1C3B}" type="pres">
      <dgm:prSet presAssocID="{38E75D5F-0755-481E-9ED4-1F891F887600}" presName="FourNodes_2_text" presStyleLbl="node1" presStyleIdx="3" presStyleCnt="4">
        <dgm:presLayoutVars>
          <dgm:bulletEnabled val="1"/>
        </dgm:presLayoutVars>
      </dgm:prSet>
      <dgm:spPr/>
    </dgm:pt>
    <dgm:pt modelId="{394AF4C6-56EE-4AD6-9D7B-A7A2DC67A161}" type="pres">
      <dgm:prSet presAssocID="{38E75D5F-0755-481E-9ED4-1F891F887600}" presName="FourNodes_3_text" presStyleLbl="node1" presStyleIdx="3" presStyleCnt="4">
        <dgm:presLayoutVars>
          <dgm:bulletEnabled val="1"/>
        </dgm:presLayoutVars>
      </dgm:prSet>
      <dgm:spPr/>
    </dgm:pt>
    <dgm:pt modelId="{177A01B0-1B31-46FB-8E7F-62065E46D3B1}" type="pres">
      <dgm:prSet presAssocID="{38E75D5F-0755-481E-9ED4-1F891F887600}" presName="FourNodes_4_text" presStyleLbl="node1" presStyleIdx="3" presStyleCnt="4">
        <dgm:presLayoutVars>
          <dgm:bulletEnabled val="1"/>
        </dgm:presLayoutVars>
      </dgm:prSet>
      <dgm:spPr/>
    </dgm:pt>
  </dgm:ptLst>
  <dgm:cxnLst>
    <dgm:cxn modelId="{00AF7504-9596-4102-9994-9ADBC5A03E3F}" type="presOf" srcId="{1246A1E1-EE51-44A0-A430-F66625CF4CC9}" destId="{394AF4C6-56EE-4AD6-9D7B-A7A2DC67A161}" srcOrd="1" destOrd="0" presId="urn:microsoft.com/office/officeart/2005/8/layout/vProcess5"/>
    <dgm:cxn modelId="{43696C09-DCB7-474C-9637-8F2BDAE0A52F}" srcId="{38E75D5F-0755-481E-9ED4-1F891F887600}" destId="{1246A1E1-EE51-44A0-A430-F66625CF4CC9}" srcOrd="2" destOrd="0" parTransId="{7D981799-D224-4AA2-99B9-564EA787658A}" sibTransId="{768DBDEC-56AF-472B-BD0F-F44FB67085BD}"/>
    <dgm:cxn modelId="{72762D0A-FEC6-4693-8789-C0DC0CDED47A}" type="presOf" srcId="{38E75D5F-0755-481E-9ED4-1F891F887600}" destId="{F9D19618-A520-463F-BF59-029DB72B06EC}" srcOrd="0" destOrd="0" presId="urn:microsoft.com/office/officeart/2005/8/layout/vProcess5"/>
    <dgm:cxn modelId="{1A069214-CDE3-4043-AF48-0F2E60C602DB}" type="presOf" srcId="{79ECFA3F-17A3-4762-9C5E-938B1E311BCA}" destId="{E9ADC9A3-AEDE-4E94-8CEC-FB0D2EFC28F3}" srcOrd="0" destOrd="0" presId="urn:microsoft.com/office/officeart/2005/8/layout/vProcess5"/>
    <dgm:cxn modelId="{2086F61A-35D9-4DB3-AAE1-BAAA5B5449FA}" type="presOf" srcId="{012FC687-A7AF-4F9D-A6AC-0081D28E6DF8}" destId="{177A01B0-1B31-46FB-8E7F-62065E46D3B1}" srcOrd="1" destOrd="0" presId="urn:microsoft.com/office/officeart/2005/8/layout/vProcess5"/>
    <dgm:cxn modelId="{F6245C1F-C554-4587-83B7-EDA4C029E17B}" type="presOf" srcId="{B9418103-921F-49C3-9969-9AD0EE2F6290}" destId="{09295F5E-A38E-4305-A335-4967AEE0BA01}" srcOrd="0" destOrd="0" presId="urn:microsoft.com/office/officeart/2005/8/layout/vProcess5"/>
    <dgm:cxn modelId="{9A54E336-9E53-498E-9E72-882E4803CCBF}" srcId="{38E75D5F-0755-481E-9ED4-1F891F887600}" destId="{D5ACAD17-06F4-495A-A031-3465378EF89A}" srcOrd="1" destOrd="0" parTransId="{C392BBE0-068E-4D0F-8E84-5A6995ED6B43}" sibTransId="{53B3E529-E46E-42EF-9334-AF37741BF558}"/>
    <dgm:cxn modelId="{27AA583E-F4AD-40A2-90C1-7BCEB3A8D019}" type="presOf" srcId="{012FC687-A7AF-4F9D-A6AC-0081D28E6DF8}" destId="{13D84238-D3F6-43D8-A31D-9C38F57F2E6C}" srcOrd="0" destOrd="0" presId="urn:microsoft.com/office/officeart/2005/8/layout/vProcess5"/>
    <dgm:cxn modelId="{5F421D44-68AB-43DD-BB89-EE2FF30A57AF}" type="presOf" srcId="{1246A1E1-EE51-44A0-A430-F66625CF4CC9}" destId="{B7DF6D0A-CAA4-479E-9D9F-5AAC4795CE88}" srcOrd="0" destOrd="0" presId="urn:microsoft.com/office/officeart/2005/8/layout/vProcess5"/>
    <dgm:cxn modelId="{B0F93B68-24AA-4D60-97A2-5594F9BF7153}" type="presOf" srcId="{768DBDEC-56AF-472B-BD0F-F44FB67085BD}" destId="{950B9C26-509C-4C59-AE82-CE7EB0555770}" srcOrd="0" destOrd="0" presId="urn:microsoft.com/office/officeart/2005/8/layout/vProcess5"/>
    <dgm:cxn modelId="{D85C3259-8F6D-4CBD-8C4A-CF12CCA68752}" type="presOf" srcId="{53B3E529-E46E-42EF-9334-AF37741BF558}" destId="{B379C2D9-05D4-425D-98D4-8AC003AEDEBE}" srcOrd="0" destOrd="0" presId="urn:microsoft.com/office/officeart/2005/8/layout/vProcess5"/>
    <dgm:cxn modelId="{A859D688-BD63-4D7B-B578-86F961446CAF}" type="presOf" srcId="{D5ACAD17-06F4-495A-A031-3465378EF89A}" destId="{DA24A8F8-DAAE-4305-96ED-839CD1A81A45}" srcOrd="0" destOrd="0" presId="urn:microsoft.com/office/officeart/2005/8/layout/vProcess5"/>
    <dgm:cxn modelId="{8A4EDB9B-6C7E-464B-91D1-BA12D9F0AE0F}" type="presOf" srcId="{D5ACAD17-06F4-495A-A031-3465378EF89A}" destId="{7AC8C7A7-A3DE-47B1-8DD0-02FBB5CD1C3B}" srcOrd="1" destOrd="0" presId="urn:microsoft.com/office/officeart/2005/8/layout/vProcess5"/>
    <dgm:cxn modelId="{04BA19D9-ECCA-4410-9A64-9AD40FA94AAF}" srcId="{38E75D5F-0755-481E-9ED4-1F891F887600}" destId="{012FC687-A7AF-4F9D-A6AC-0081D28E6DF8}" srcOrd="3" destOrd="0" parTransId="{8619FFDE-D6C3-4AF0-9B8F-3C151D257814}" sibTransId="{C39B9446-898D-4A88-AA2C-8162D1748F35}"/>
    <dgm:cxn modelId="{FABC78E4-7304-4CAC-AE1C-BDBF2DCFD719}" srcId="{38E75D5F-0755-481E-9ED4-1F891F887600}" destId="{79ECFA3F-17A3-4762-9C5E-938B1E311BCA}" srcOrd="0" destOrd="0" parTransId="{D48CC366-BD60-4871-922D-EFBDF0688037}" sibTransId="{B9418103-921F-49C3-9969-9AD0EE2F6290}"/>
    <dgm:cxn modelId="{273B32EB-9EAE-4139-AD3D-B0CA1BA509A4}" type="presOf" srcId="{79ECFA3F-17A3-4762-9C5E-938B1E311BCA}" destId="{D0321FBC-5FE0-47A8-994D-C2310595E1D6}" srcOrd="1" destOrd="0" presId="urn:microsoft.com/office/officeart/2005/8/layout/vProcess5"/>
    <dgm:cxn modelId="{66A05A1F-0038-4A3F-ACC5-542905825811}" type="presParOf" srcId="{F9D19618-A520-463F-BF59-029DB72B06EC}" destId="{7B316E22-1DC4-4DF6-AC1E-BDE49D3CD2D6}" srcOrd="0" destOrd="0" presId="urn:microsoft.com/office/officeart/2005/8/layout/vProcess5"/>
    <dgm:cxn modelId="{2FD1E081-E760-40C6-B436-D39C26E57047}" type="presParOf" srcId="{F9D19618-A520-463F-BF59-029DB72B06EC}" destId="{E9ADC9A3-AEDE-4E94-8CEC-FB0D2EFC28F3}" srcOrd="1" destOrd="0" presId="urn:microsoft.com/office/officeart/2005/8/layout/vProcess5"/>
    <dgm:cxn modelId="{078BA5CD-9C1D-42CD-A41D-F2B9FB813A7C}" type="presParOf" srcId="{F9D19618-A520-463F-BF59-029DB72B06EC}" destId="{DA24A8F8-DAAE-4305-96ED-839CD1A81A45}" srcOrd="2" destOrd="0" presId="urn:microsoft.com/office/officeart/2005/8/layout/vProcess5"/>
    <dgm:cxn modelId="{8896A291-1368-479D-A265-6CE0A26AD813}" type="presParOf" srcId="{F9D19618-A520-463F-BF59-029DB72B06EC}" destId="{B7DF6D0A-CAA4-479E-9D9F-5AAC4795CE88}" srcOrd="3" destOrd="0" presId="urn:microsoft.com/office/officeart/2005/8/layout/vProcess5"/>
    <dgm:cxn modelId="{7A025AB7-B734-4E64-B3FC-7FAB8295EE3C}" type="presParOf" srcId="{F9D19618-A520-463F-BF59-029DB72B06EC}" destId="{13D84238-D3F6-43D8-A31D-9C38F57F2E6C}" srcOrd="4" destOrd="0" presId="urn:microsoft.com/office/officeart/2005/8/layout/vProcess5"/>
    <dgm:cxn modelId="{714464A5-A819-4E3C-8364-EBD9B68FD1B8}" type="presParOf" srcId="{F9D19618-A520-463F-BF59-029DB72B06EC}" destId="{09295F5E-A38E-4305-A335-4967AEE0BA01}" srcOrd="5" destOrd="0" presId="urn:microsoft.com/office/officeart/2005/8/layout/vProcess5"/>
    <dgm:cxn modelId="{E9219635-9EAA-4A9D-B0FE-8CA24005EC78}" type="presParOf" srcId="{F9D19618-A520-463F-BF59-029DB72B06EC}" destId="{B379C2D9-05D4-425D-98D4-8AC003AEDEBE}" srcOrd="6" destOrd="0" presId="urn:microsoft.com/office/officeart/2005/8/layout/vProcess5"/>
    <dgm:cxn modelId="{76D55C20-AC91-4519-8F9A-F28E74D3CDBB}" type="presParOf" srcId="{F9D19618-A520-463F-BF59-029DB72B06EC}" destId="{950B9C26-509C-4C59-AE82-CE7EB0555770}" srcOrd="7" destOrd="0" presId="urn:microsoft.com/office/officeart/2005/8/layout/vProcess5"/>
    <dgm:cxn modelId="{51076E67-D623-42CB-98BA-9BDDAC00D495}" type="presParOf" srcId="{F9D19618-A520-463F-BF59-029DB72B06EC}" destId="{D0321FBC-5FE0-47A8-994D-C2310595E1D6}" srcOrd="8" destOrd="0" presId="urn:microsoft.com/office/officeart/2005/8/layout/vProcess5"/>
    <dgm:cxn modelId="{62BCAFC3-4AE6-422B-B583-C149BC5A5441}" type="presParOf" srcId="{F9D19618-A520-463F-BF59-029DB72B06EC}" destId="{7AC8C7A7-A3DE-47B1-8DD0-02FBB5CD1C3B}" srcOrd="9" destOrd="0" presId="urn:microsoft.com/office/officeart/2005/8/layout/vProcess5"/>
    <dgm:cxn modelId="{D69784A9-F048-4493-B5C1-024209EDCAB0}" type="presParOf" srcId="{F9D19618-A520-463F-BF59-029DB72B06EC}" destId="{394AF4C6-56EE-4AD6-9D7B-A7A2DC67A161}" srcOrd="10" destOrd="0" presId="urn:microsoft.com/office/officeart/2005/8/layout/vProcess5"/>
    <dgm:cxn modelId="{555A97DB-A2EE-4F5C-86BA-5F77F3DF1550}" type="presParOf" srcId="{F9D19618-A520-463F-BF59-029DB72B06EC}" destId="{177A01B0-1B31-46FB-8E7F-62065E46D3B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95CAE0-6800-48C9-8E15-706DFA58EE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451A349-4649-46CD-A394-D7AE7B1AA4FB}">
      <dgm:prSet/>
      <dgm:spPr/>
      <dgm:t>
        <a:bodyPr/>
        <a:lstStyle/>
        <a:p>
          <a:r>
            <a:rPr lang="en-US" b="1" dirty="0"/>
            <a:t>Steps to be taken:</a:t>
          </a:r>
          <a:endParaRPr lang="en-US" dirty="0"/>
        </a:p>
      </dgm:t>
    </dgm:pt>
    <dgm:pt modelId="{C0C1192E-A785-442C-9ACD-B5C67E380E5F}" type="parTrans" cxnId="{A5EA9E37-213F-4638-9D4B-1F02E8D6C4B1}">
      <dgm:prSet/>
      <dgm:spPr/>
      <dgm:t>
        <a:bodyPr/>
        <a:lstStyle/>
        <a:p>
          <a:endParaRPr lang="en-US"/>
        </a:p>
      </dgm:t>
    </dgm:pt>
    <dgm:pt modelId="{BEB8A98C-80DB-48B9-8336-FEF71823BFC7}" type="sibTrans" cxnId="{A5EA9E37-213F-4638-9D4B-1F02E8D6C4B1}">
      <dgm:prSet/>
      <dgm:spPr/>
      <dgm:t>
        <a:bodyPr/>
        <a:lstStyle/>
        <a:p>
          <a:endParaRPr lang="en-US"/>
        </a:p>
      </dgm:t>
    </dgm:pt>
    <dgm:pt modelId="{50AAB3D6-CA96-4D80-84B2-85AB9C7BE7DA}">
      <dgm:prSet/>
      <dgm:spPr/>
      <dgm:t>
        <a:bodyPr/>
        <a:lstStyle/>
        <a:p>
          <a:r>
            <a:rPr lang="en-US" dirty="0"/>
            <a:t>Safeguard the health and welfare of the participant.</a:t>
          </a:r>
        </a:p>
      </dgm:t>
    </dgm:pt>
    <dgm:pt modelId="{97CCB304-52B6-4466-90FC-9B8D1C67DC93}" type="parTrans" cxnId="{8C14AF70-012A-4D2D-A6F8-0AD1128F0C20}">
      <dgm:prSet/>
      <dgm:spPr/>
      <dgm:t>
        <a:bodyPr/>
        <a:lstStyle/>
        <a:p>
          <a:endParaRPr lang="en-US"/>
        </a:p>
      </dgm:t>
    </dgm:pt>
    <dgm:pt modelId="{EFC9C732-7E02-46B7-9758-6DE060DC22B9}" type="sibTrans" cxnId="{8C14AF70-012A-4D2D-A6F8-0AD1128F0C20}">
      <dgm:prSet/>
      <dgm:spPr/>
      <dgm:t>
        <a:bodyPr/>
        <a:lstStyle/>
        <a:p>
          <a:endParaRPr lang="en-US"/>
        </a:p>
      </dgm:t>
    </dgm:pt>
    <dgm:pt modelId="{4CEED278-996C-4E18-A4EB-D63290DE530B}">
      <dgm:prSet/>
      <dgm:spPr/>
      <dgm:t>
        <a:bodyPr/>
        <a:lstStyle/>
        <a:p>
          <a:r>
            <a:rPr lang="en-US" dirty="0"/>
            <a:t>Determine if the incident is reportable. A "critical Incident" is defined above.</a:t>
          </a:r>
        </a:p>
      </dgm:t>
    </dgm:pt>
    <dgm:pt modelId="{4C06754F-5773-4925-A053-2098640A77E2}" type="parTrans" cxnId="{0C0B2139-3CED-4384-94D8-35815211B80A}">
      <dgm:prSet/>
      <dgm:spPr/>
      <dgm:t>
        <a:bodyPr/>
        <a:lstStyle/>
        <a:p>
          <a:endParaRPr lang="en-US"/>
        </a:p>
      </dgm:t>
    </dgm:pt>
    <dgm:pt modelId="{0FFA999A-BE98-4F47-8020-90D2A3B854B7}" type="sibTrans" cxnId="{0C0B2139-3CED-4384-94D8-35815211B80A}">
      <dgm:prSet/>
      <dgm:spPr/>
      <dgm:t>
        <a:bodyPr/>
        <a:lstStyle/>
        <a:p>
          <a:endParaRPr lang="en-US"/>
        </a:p>
      </dgm:t>
    </dgm:pt>
    <dgm:pt modelId="{2FB80FDB-5A8B-4D21-BA6D-9E5BF56F012A}">
      <dgm:prSet/>
      <dgm:spPr/>
      <dgm:t>
        <a:bodyPr/>
        <a:lstStyle/>
        <a:p>
          <a:r>
            <a:rPr lang="en-US" dirty="0"/>
            <a:t>Within 48 hours, the staff member that</a:t>
          </a:r>
          <a:r>
            <a:rPr lang="en-US" u="heavy" dirty="0"/>
            <a:t> discovers or has independent knowledge</a:t>
          </a:r>
          <a:r>
            <a:rPr lang="en-US" dirty="0"/>
            <a:t> of the critical Incident is to submit a critical incident into Enterprise Incident Management (EIM </a:t>
          </a:r>
        </a:p>
      </dgm:t>
    </dgm:pt>
    <dgm:pt modelId="{CD2799FB-EE62-4DDF-B4EF-6C567BD30DE1}" type="parTrans" cxnId="{3F00D853-2D81-474B-ADED-F9B221DC13D8}">
      <dgm:prSet/>
      <dgm:spPr/>
      <dgm:t>
        <a:bodyPr/>
        <a:lstStyle/>
        <a:p>
          <a:endParaRPr lang="en-US"/>
        </a:p>
      </dgm:t>
    </dgm:pt>
    <dgm:pt modelId="{B70E39AE-DE47-4C70-84BD-841780CD2994}" type="sibTrans" cxnId="{3F00D853-2D81-474B-ADED-F9B221DC13D8}">
      <dgm:prSet/>
      <dgm:spPr/>
      <dgm:t>
        <a:bodyPr/>
        <a:lstStyle/>
        <a:p>
          <a:endParaRPr lang="en-US"/>
        </a:p>
      </dgm:t>
    </dgm:pt>
    <dgm:pt modelId="{D133E2C6-A1B9-4DEE-8F8A-C4772A3C21D3}">
      <dgm:prSet/>
      <dgm:spPr/>
      <dgm:t>
        <a:bodyPr/>
        <a:lstStyle/>
        <a:p>
          <a:r>
            <a:rPr lang="en-US" dirty="0"/>
            <a:t>All critical incidents must be documented as specified above and Initial reports must include:</a:t>
          </a:r>
        </a:p>
      </dgm:t>
    </dgm:pt>
    <dgm:pt modelId="{D33F2DFF-58C1-41A3-A281-97AAD3F79136}" type="parTrans" cxnId="{E52C8A2B-CB80-4ECA-A0E2-5C6B1F17D8E3}">
      <dgm:prSet/>
      <dgm:spPr/>
      <dgm:t>
        <a:bodyPr/>
        <a:lstStyle/>
        <a:p>
          <a:endParaRPr lang="en-US"/>
        </a:p>
      </dgm:t>
    </dgm:pt>
    <dgm:pt modelId="{00690678-5AD1-42F8-B7E1-322F5A9C90BE}" type="sibTrans" cxnId="{E52C8A2B-CB80-4ECA-A0E2-5C6B1F17D8E3}">
      <dgm:prSet/>
      <dgm:spPr/>
      <dgm:t>
        <a:bodyPr/>
        <a:lstStyle/>
        <a:p>
          <a:endParaRPr lang="en-US"/>
        </a:p>
      </dgm:t>
    </dgm:pt>
    <dgm:pt modelId="{2FD17FFD-A471-4984-B1CC-3FB43B5858CF}">
      <dgm:prSet/>
      <dgm:spPr/>
      <dgm:t>
        <a:bodyPr/>
        <a:lstStyle/>
        <a:p>
          <a:r>
            <a:rPr lang="en-US" dirty="0"/>
            <a:t>Reporter information</a:t>
          </a:r>
        </a:p>
      </dgm:t>
    </dgm:pt>
    <dgm:pt modelId="{A867834C-1BB0-4AF2-84CA-1198BFB81953}" type="parTrans" cxnId="{A921642B-9C72-476B-B008-835DE3656948}">
      <dgm:prSet/>
      <dgm:spPr/>
      <dgm:t>
        <a:bodyPr/>
        <a:lstStyle/>
        <a:p>
          <a:endParaRPr lang="en-US"/>
        </a:p>
      </dgm:t>
    </dgm:pt>
    <dgm:pt modelId="{E9EA3BF2-1100-4AEE-BE4B-FE71237425B1}" type="sibTrans" cxnId="{A921642B-9C72-476B-B008-835DE3656948}">
      <dgm:prSet/>
      <dgm:spPr/>
      <dgm:t>
        <a:bodyPr/>
        <a:lstStyle/>
        <a:p>
          <a:endParaRPr lang="en-US"/>
        </a:p>
      </dgm:t>
    </dgm:pt>
    <dgm:pt modelId="{32A59666-D175-4768-864C-7A7CE4A7FAF4}">
      <dgm:prSet/>
      <dgm:spPr/>
      <dgm:t>
        <a:bodyPr/>
        <a:lstStyle/>
        <a:p>
          <a:r>
            <a:rPr lang="en-US" dirty="0"/>
            <a:t>Participant demographics</a:t>
          </a:r>
        </a:p>
      </dgm:t>
    </dgm:pt>
    <dgm:pt modelId="{0DC687D0-598C-464C-B7C5-124FB4CD54DA}" type="parTrans" cxnId="{0292145D-E367-44DF-9C03-1435102419B8}">
      <dgm:prSet/>
      <dgm:spPr/>
      <dgm:t>
        <a:bodyPr/>
        <a:lstStyle/>
        <a:p>
          <a:endParaRPr lang="en-US"/>
        </a:p>
      </dgm:t>
    </dgm:pt>
    <dgm:pt modelId="{96FD171A-B7C4-45C7-803F-C1ED74AE1A44}" type="sibTrans" cxnId="{0292145D-E367-44DF-9C03-1435102419B8}">
      <dgm:prSet/>
      <dgm:spPr/>
      <dgm:t>
        <a:bodyPr/>
        <a:lstStyle/>
        <a:p>
          <a:endParaRPr lang="en-US"/>
        </a:p>
      </dgm:t>
    </dgm:pt>
    <dgm:pt modelId="{225D2319-4E6F-4DB5-800D-AA90CADAE7E9}">
      <dgm:prSet/>
      <dgm:spPr/>
      <dgm:t>
        <a:bodyPr/>
        <a:lstStyle/>
        <a:p>
          <a:r>
            <a:rPr lang="en-US" dirty="0"/>
            <a:t>OLTL program information ·</a:t>
          </a:r>
        </a:p>
      </dgm:t>
    </dgm:pt>
    <dgm:pt modelId="{D150809B-0FB9-4B14-A89A-1FB5D3AB0F64}" type="parTrans" cxnId="{26CAB66E-228E-4C79-B5B2-FCE7DC02E1C6}">
      <dgm:prSet/>
      <dgm:spPr/>
      <dgm:t>
        <a:bodyPr/>
        <a:lstStyle/>
        <a:p>
          <a:endParaRPr lang="en-US"/>
        </a:p>
      </dgm:t>
    </dgm:pt>
    <dgm:pt modelId="{9A220F6B-4445-4E9E-90CE-0FA6CC6489A0}" type="sibTrans" cxnId="{26CAB66E-228E-4C79-B5B2-FCE7DC02E1C6}">
      <dgm:prSet/>
      <dgm:spPr/>
      <dgm:t>
        <a:bodyPr/>
        <a:lstStyle/>
        <a:p>
          <a:endParaRPr lang="en-US"/>
        </a:p>
      </dgm:t>
    </dgm:pt>
    <dgm:pt modelId="{93EB08A2-71DA-414D-A8AE-E65560D84084}">
      <dgm:prSet/>
      <dgm:spPr/>
      <dgm:t>
        <a:bodyPr/>
        <a:lstStyle/>
        <a:p>
          <a:r>
            <a:rPr lang="en-US" dirty="0"/>
            <a:t>Event details and type</a:t>
          </a:r>
        </a:p>
      </dgm:t>
    </dgm:pt>
    <dgm:pt modelId="{0256789B-26BD-4C0B-8161-4E7E6EA52C31}" type="parTrans" cxnId="{DDE05604-3850-41D6-81BD-CACEEE543AA5}">
      <dgm:prSet/>
      <dgm:spPr/>
      <dgm:t>
        <a:bodyPr/>
        <a:lstStyle/>
        <a:p>
          <a:endParaRPr lang="en-US"/>
        </a:p>
      </dgm:t>
    </dgm:pt>
    <dgm:pt modelId="{5F8A82F2-1A82-44DF-9142-3B5229B9D64C}" type="sibTrans" cxnId="{DDE05604-3850-41D6-81BD-CACEEE543AA5}">
      <dgm:prSet/>
      <dgm:spPr/>
      <dgm:t>
        <a:bodyPr/>
        <a:lstStyle/>
        <a:p>
          <a:endParaRPr lang="en-US"/>
        </a:p>
      </dgm:t>
    </dgm:pt>
    <dgm:pt modelId="{CFE549D1-0133-43E5-BA98-B9894AC12EFD}">
      <dgm:prSet/>
      <dgm:spPr/>
      <dgm:t>
        <a:bodyPr/>
        <a:lstStyle/>
        <a:p>
          <a:r>
            <a:rPr lang="en-US" dirty="0"/>
            <a:t>Description of the Incident</a:t>
          </a:r>
        </a:p>
      </dgm:t>
    </dgm:pt>
    <dgm:pt modelId="{49F3B2A1-FEB7-44E8-9E42-26497A713097}" type="parTrans" cxnId="{54BE5807-232C-42D2-8294-0E96B138CC3F}">
      <dgm:prSet/>
      <dgm:spPr/>
      <dgm:t>
        <a:bodyPr/>
        <a:lstStyle/>
        <a:p>
          <a:endParaRPr lang="en-US"/>
        </a:p>
      </dgm:t>
    </dgm:pt>
    <dgm:pt modelId="{EF83BBA7-36D9-4983-A58D-C4BC88AA368E}" type="sibTrans" cxnId="{54BE5807-232C-42D2-8294-0E96B138CC3F}">
      <dgm:prSet/>
      <dgm:spPr/>
      <dgm:t>
        <a:bodyPr/>
        <a:lstStyle/>
        <a:p>
          <a:endParaRPr lang="en-US"/>
        </a:p>
      </dgm:t>
    </dgm:pt>
    <dgm:pt modelId="{026521AB-4130-486A-9F0D-62A5D5CFA1BB}">
      <dgm:prSet/>
      <dgm:spPr/>
      <dgm:t>
        <a:bodyPr/>
        <a:lstStyle/>
        <a:p>
          <a:r>
            <a:rPr lang="en-US" dirty="0"/>
            <a:t>Actions taken to immediately secure the participant's well-being.</a:t>
          </a:r>
        </a:p>
      </dgm:t>
    </dgm:pt>
    <dgm:pt modelId="{1DDE9811-E611-4BC3-B54A-3ABA09E87A23}" type="parTrans" cxnId="{642742A4-4377-43E6-8BC1-6CA4E67AD732}">
      <dgm:prSet/>
      <dgm:spPr/>
      <dgm:t>
        <a:bodyPr/>
        <a:lstStyle/>
        <a:p>
          <a:endParaRPr lang="en-US"/>
        </a:p>
      </dgm:t>
    </dgm:pt>
    <dgm:pt modelId="{1DB1ED4A-8B2D-41DB-9F76-3CB73AC28CAF}" type="sibTrans" cxnId="{642742A4-4377-43E6-8BC1-6CA4E67AD732}">
      <dgm:prSet/>
      <dgm:spPr/>
      <dgm:t>
        <a:bodyPr/>
        <a:lstStyle/>
        <a:p>
          <a:endParaRPr lang="en-US"/>
        </a:p>
      </dgm:t>
    </dgm:pt>
    <dgm:pt modelId="{133D78AD-438C-4DF0-983F-15424E2F0C76}">
      <dgm:prSet/>
      <dgm:spPr/>
      <dgm:t>
        <a:bodyPr/>
        <a:lstStyle/>
        <a:p>
          <a:r>
            <a:rPr lang="en-US" dirty="0"/>
            <a:t>What fact-finding steps were taken, and what information was found. </a:t>
          </a:r>
        </a:p>
      </dgm:t>
    </dgm:pt>
    <dgm:pt modelId="{EDDFBC18-E87D-4D94-ACD3-653CEFB0E6B0}" type="parTrans" cxnId="{578359CF-1ADF-4BD3-872D-DA3B8FC46EE4}">
      <dgm:prSet/>
      <dgm:spPr/>
      <dgm:t>
        <a:bodyPr/>
        <a:lstStyle/>
        <a:p>
          <a:endParaRPr lang="en-US"/>
        </a:p>
      </dgm:t>
    </dgm:pt>
    <dgm:pt modelId="{DC27E963-6230-4404-B0D7-B9EFD72630F5}" type="sibTrans" cxnId="{578359CF-1ADF-4BD3-872D-DA3B8FC46EE4}">
      <dgm:prSet/>
      <dgm:spPr/>
      <dgm:t>
        <a:bodyPr/>
        <a:lstStyle/>
        <a:p>
          <a:endParaRPr lang="en-US"/>
        </a:p>
      </dgm:t>
    </dgm:pt>
    <dgm:pt modelId="{56DC4824-2F1A-4BC5-B1C5-F879D8152DC0}">
      <dgm:prSet/>
      <dgm:spPr/>
      <dgm:t>
        <a:bodyPr/>
        <a:lstStyle/>
        <a:p>
          <a:r>
            <a:rPr lang="en-US" dirty="0"/>
            <a:t>What corrective steps were taken. </a:t>
          </a:r>
        </a:p>
      </dgm:t>
    </dgm:pt>
    <dgm:pt modelId="{3AFA07FA-0503-43FE-8016-87D06A1E0211}" type="parTrans" cxnId="{476E1AC1-25D8-4644-9D5B-18DE0A5FE681}">
      <dgm:prSet/>
      <dgm:spPr/>
      <dgm:t>
        <a:bodyPr/>
        <a:lstStyle/>
        <a:p>
          <a:endParaRPr lang="en-US"/>
        </a:p>
      </dgm:t>
    </dgm:pt>
    <dgm:pt modelId="{0430B02F-A4AB-4C6B-BF37-87E2F42995D9}" type="sibTrans" cxnId="{476E1AC1-25D8-4644-9D5B-18DE0A5FE681}">
      <dgm:prSet/>
      <dgm:spPr/>
      <dgm:t>
        <a:bodyPr/>
        <a:lstStyle/>
        <a:p>
          <a:endParaRPr lang="en-US"/>
        </a:p>
      </dgm:t>
    </dgm:pt>
    <dgm:pt modelId="{62B9909F-DF48-4E57-8A41-93DC478042E4}">
      <dgm:prSet/>
      <dgm:spPr/>
      <dgm:t>
        <a:bodyPr/>
        <a:lstStyle/>
        <a:p>
          <a:r>
            <a:rPr lang="en-US" dirty="0"/>
            <a:t>How the critical incident will be prevented from happening In the future.   </a:t>
          </a:r>
        </a:p>
      </dgm:t>
    </dgm:pt>
    <dgm:pt modelId="{8F79BE0D-72CA-40F5-80A3-66883B4121AD}" type="parTrans" cxnId="{9131CD69-F133-424E-82BE-C71E617F37C0}">
      <dgm:prSet/>
      <dgm:spPr/>
      <dgm:t>
        <a:bodyPr/>
        <a:lstStyle/>
        <a:p>
          <a:endParaRPr lang="en-US"/>
        </a:p>
      </dgm:t>
    </dgm:pt>
    <dgm:pt modelId="{0AD1B752-2B18-4F31-B460-F37285C10EA1}" type="sibTrans" cxnId="{9131CD69-F133-424E-82BE-C71E617F37C0}">
      <dgm:prSet/>
      <dgm:spPr/>
      <dgm:t>
        <a:bodyPr/>
        <a:lstStyle/>
        <a:p>
          <a:endParaRPr lang="en-US"/>
        </a:p>
      </dgm:t>
    </dgm:pt>
    <dgm:pt modelId="{B47F6264-359B-4C0A-ABFF-F5A80A6CB728}" type="pres">
      <dgm:prSet presAssocID="{5995CAE0-6800-48C9-8E15-706DFA58EE20}" presName="linear" presStyleCnt="0">
        <dgm:presLayoutVars>
          <dgm:animLvl val="lvl"/>
          <dgm:resizeHandles val="exact"/>
        </dgm:presLayoutVars>
      </dgm:prSet>
      <dgm:spPr/>
    </dgm:pt>
    <dgm:pt modelId="{68DCD472-27F1-4DA2-846C-F5867C18A4EC}" type="pres">
      <dgm:prSet presAssocID="{F451A349-4649-46CD-A394-D7AE7B1AA4FB}" presName="parentText" presStyleLbl="node1" presStyleIdx="0" presStyleCnt="4">
        <dgm:presLayoutVars>
          <dgm:chMax val="0"/>
          <dgm:bulletEnabled val="1"/>
        </dgm:presLayoutVars>
      </dgm:prSet>
      <dgm:spPr/>
    </dgm:pt>
    <dgm:pt modelId="{71CC9B6B-991B-4610-89E4-4274B4E1EECF}" type="pres">
      <dgm:prSet presAssocID="{BEB8A98C-80DB-48B9-8336-FEF71823BFC7}" presName="spacer" presStyleCnt="0"/>
      <dgm:spPr/>
    </dgm:pt>
    <dgm:pt modelId="{B34B2100-646F-4CA3-96FA-2761E3C76004}" type="pres">
      <dgm:prSet presAssocID="{50AAB3D6-CA96-4D80-84B2-85AB9C7BE7DA}" presName="parentText" presStyleLbl="node1" presStyleIdx="1" presStyleCnt="4">
        <dgm:presLayoutVars>
          <dgm:chMax val="0"/>
          <dgm:bulletEnabled val="1"/>
        </dgm:presLayoutVars>
      </dgm:prSet>
      <dgm:spPr/>
    </dgm:pt>
    <dgm:pt modelId="{49BBCD4C-724A-4A44-97DC-F3E4E0AE5DBA}" type="pres">
      <dgm:prSet presAssocID="{EFC9C732-7E02-46B7-9758-6DE060DC22B9}" presName="spacer" presStyleCnt="0"/>
      <dgm:spPr/>
    </dgm:pt>
    <dgm:pt modelId="{32C294F9-0AD9-4F7B-B3E1-1C3708154E56}" type="pres">
      <dgm:prSet presAssocID="{4CEED278-996C-4E18-A4EB-D63290DE530B}" presName="parentText" presStyleLbl="node1" presStyleIdx="2" presStyleCnt="4">
        <dgm:presLayoutVars>
          <dgm:chMax val="0"/>
          <dgm:bulletEnabled val="1"/>
        </dgm:presLayoutVars>
      </dgm:prSet>
      <dgm:spPr/>
    </dgm:pt>
    <dgm:pt modelId="{402C39DC-51A2-4328-A507-AD74107EB6E4}" type="pres">
      <dgm:prSet presAssocID="{0FFA999A-BE98-4F47-8020-90D2A3B854B7}" presName="spacer" presStyleCnt="0"/>
      <dgm:spPr/>
    </dgm:pt>
    <dgm:pt modelId="{6BB669B6-4F0A-4A76-9D03-D23F9BDEE001}" type="pres">
      <dgm:prSet presAssocID="{2FB80FDB-5A8B-4D21-BA6D-9E5BF56F012A}" presName="parentText" presStyleLbl="node1" presStyleIdx="3" presStyleCnt="4">
        <dgm:presLayoutVars>
          <dgm:chMax val="0"/>
          <dgm:bulletEnabled val="1"/>
        </dgm:presLayoutVars>
      </dgm:prSet>
      <dgm:spPr/>
    </dgm:pt>
    <dgm:pt modelId="{DA290BFD-3638-4531-9B8F-92ED48A7AE46}" type="pres">
      <dgm:prSet presAssocID="{2FB80FDB-5A8B-4D21-BA6D-9E5BF56F012A}" presName="childText" presStyleLbl="revTx" presStyleIdx="0" presStyleCnt="1">
        <dgm:presLayoutVars>
          <dgm:bulletEnabled val="1"/>
        </dgm:presLayoutVars>
      </dgm:prSet>
      <dgm:spPr/>
    </dgm:pt>
  </dgm:ptLst>
  <dgm:cxnLst>
    <dgm:cxn modelId="{A6FF1B03-6BAA-4658-B7C6-502C8AEF4BD5}" type="presOf" srcId="{50AAB3D6-CA96-4D80-84B2-85AB9C7BE7DA}" destId="{B34B2100-646F-4CA3-96FA-2761E3C76004}" srcOrd="0" destOrd="0" presId="urn:microsoft.com/office/officeart/2005/8/layout/vList2"/>
    <dgm:cxn modelId="{DDE05604-3850-41D6-81BD-CACEEE543AA5}" srcId="{D133E2C6-A1B9-4DEE-8F8A-C4772A3C21D3}" destId="{93EB08A2-71DA-414D-A8AE-E65560D84084}" srcOrd="3" destOrd="0" parTransId="{0256789B-26BD-4C0B-8161-4E7E6EA52C31}" sibTransId="{5F8A82F2-1A82-44DF-9142-3B5229B9D64C}"/>
    <dgm:cxn modelId="{54BE5807-232C-42D2-8294-0E96B138CC3F}" srcId="{D133E2C6-A1B9-4DEE-8F8A-C4772A3C21D3}" destId="{CFE549D1-0133-43E5-BA98-B9894AC12EFD}" srcOrd="4" destOrd="0" parTransId="{49F3B2A1-FEB7-44E8-9E42-26497A713097}" sibTransId="{EF83BBA7-36D9-4983-A58D-C4BC88AA368E}"/>
    <dgm:cxn modelId="{C5B5D507-56FC-4128-A79C-AB2F50BFF4C0}" type="presOf" srcId="{62B9909F-DF48-4E57-8A41-93DC478042E4}" destId="{DA290BFD-3638-4531-9B8F-92ED48A7AE46}" srcOrd="0" destOrd="9" presId="urn:microsoft.com/office/officeart/2005/8/layout/vList2"/>
    <dgm:cxn modelId="{24CF0E1F-3AB7-48A6-BFB5-45659C88BFA3}" type="presOf" srcId="{2FB80FDB-5A8B-4D21-BA6D-9E5BF56F012A}" destId="{6BB669B6-4F0A-4A76-9D03-D23F9BDEE001}" srcOrd="0" destOrd="0" presId="urn:microsoft.com/office/officeart/2005/8/layout/vList2"/>
    <dgm:cxn modelId="{52E03022-334E-4FBC-8061-967482F6848A}" type="presOf" srcId="{026521AB-4130-486A-9F0D-62A5D5CFA1BB}" destId="{DA290BFD-3638-4531-9B8F-92ED48A7AE46}" srcOrd="0" destOrd="6" presId="urn:microsoft.com/office/officeart/2005/8/layout/vList2"/>
    <dgm:cxn modelId="{A921642B-9C72-476B-B008-835DE3656948}" srcId="{D133E2C6-A1B9-4DEE-8F8A-C4772A3C21D3}" destId="{2FD17FFD-A471-4984-B1CC-3FB43B5858CF}" srcOrd="0" destOrd="0" parTransId="{A867834C-1BB0-4AF2-84CA-1198BFB81953}" sibTransId="{E9EA3BF2-1100-4AEE-BE4B-FE71237425B1}"/>
    <dgm:cxn modelId="{E52C8A2B-CB80-4ECA-A0E2-5C6B1F17D8E3}" srcId="{2FB80FDB-5A8B-4D21-BA6D-9E5BF56F012A}" destId="{D133E2C6-A1B9-4DEE-8F8A-C4772A3C21D3}" srcOrd="0" destOrd="0" parTransId="{D33F2DFF-58C1-41A3-A281-97AAD3F79136}" sibTransId="{00690678-5AD1-42F8-B7E1-322F5A9C90BE}"/>
    <dgm:cxn modelId="{A5EA9E37-213F-4638-9D4B-1F02E8D6C4B1}" srcId="{5995CAE0-6800-48C9-8E15-706DFA58EE20}" destId="{F451A349-4649-46CD-A394-D7AE7B1AA4FB}" srcOrd="0" destOrd="0" parTransId="{C0C1192E-A785-442C-9ACD-B5C67E380E5F}" sibTransId="{BEB8A98C-80DB-48B9-8336-FEF71823BFC7}"/>
    <dgm:cxn modelId="{0C0B2139-3CED-4384-94D8-35815211B80A}" srcId="{5995CAE0-6800-48C9-8E15-706DFA58EE20}" destId="{4CEED278-996C-4E18-A4EB-D63290DE530B}" srcOrd="2" destOrd="0" parTransId="{4C06754F-5773-4925-A053-2098640A77E2}" sibTransId="{0FFA999A-BE98-4F47-8020-90D2A3B854B7}"/>
    <dgm:cxn modelId="{0292145D-E367-44DF-9C03-1435102419B8}" srcId="{D133E2C6-A1B9-4DEE-8F8A-C4772A3C21D3}" destId="{32A59666-D175-4768-864C-7A7CE4A7FAF4}" srcOrd="1" destOrd="0" parTransId="{0DC687D0-598C-464C-B7C5-124FB4CD54DA}" sibTransId="{96FD171A-B7C4-45C7-803F-C1ED74AE1A44}"/>
    <dgm:cxn modelId="{25BF705F-661A-4816-8EDF-4AC3BF10E170}" type="presOf" srcId="{5995CAE0-6800-48C9-8E15-706DFA58EE20}" destId="{B47F6264-359B-4C0A-ABFF-F5A80A6CB728}" srcOrd="0" destOrd="0" presId="urn:microsoft.com/office/officeart/2005/8/layout/vList2"/>
    <dgm:cxn modelId="{9131CD69-F133-424E-82BE-C71E617F37C0}" srcId="{D133E2C6-A1B9-4DEE-8F8A-C4772A3C21D3}" destId="{62B9909F-DF48-4E57-8A41-93DC478042E4}" srcOrd="8" destOrd="0" parTransId="{8F79BE0D-72CA-40F5-80A3-66883B4121AD}" sibTransId="{0AD1B752-2B18-4F31-B460-F37285C10EA1}"/>
    <dgm:cxn modelId="{26CAB66E-228E-4C79-B5B2-FCE7DC02E1C6}" srcId="{D133E2C6-A1B9-4DEE-8F8A-C4772A3C21D3}" destId="{225D2319-4E6F-4DB5-800D-AA90CADAE7E9}" srcOrd="2" destOrd="0" parTransId="{D150809B-0FB9-4B14-A89A-1FB5D3AB0F64}" sibTransId="{9A220F6B-4445-4E9E-90CE-0FA6CC6489A0}"/>
    <dgm:cxn modelId="{8C14AF70-012A-4D2D-A6F8-0AD1128F0C20}" srcId="{5995CAE0-6800-48C9-8E15-706DFA58EE20}" destId="{50AAB3D6-CA96-4D80-84B2-85AB9C7BE7DA}" srcOrd="1" destOrd="0" parTransId="{97CCB304-52B6-4466-90FC-9B8D1C67DC93}" sibTransId="{EFC9C732-7E02-46B7-9758-6DE060DC22B9}"/>
    <dgm:cxn modelId="{7269AD71-BF69-4A39-BC25-115EFE2E103B}" type="presOf" srcId="{CFE549D1-0133-43E5-BA98-B9894AC12EFD}" destId="{DA290BFD-3638-4531-9B8F-92ED48A7AE46}" srcOrd="0" destOrd="5" presId="urn:microsoft.com/office/officeart/2005/8/layout/vList2"/>
    <dgm:cxn modelId="{26880273-8910-450B-9837-4EAA82571FD5}" type="presOf" srcId="{56DC4824-2F1A-4BC5-B1C5-F879D8152DC0}" destId="{DA290BFD-3638-4531-9B8F-92ED48A7AE46}" srcOrd="0" destOrd="8" presId="urn:microsoft.com/office/officeart/2005/8/layout/vList2"/>
    <dgm:cxn modelId="{3F00D853-2D81-474B-ADED-F9B221DC13D8}" srcId="{5995CAE0-6800-48C9-8E15-706DFA58EE20}" destId="{2FB80FDB-5A8B-4D21-BA6D-9E5BF56F012A}" srcOrd="3" destOrd="0" parTransId="{CD2799FB-EE62-4DDF-B4EF-6C567BD30DE1}" sibTransId="{B70E39AE-DE47-4C70-84BD-841780CD2994}"/>
    <dgm:cxn modelId="{2AD27977-60BE-4F1B-874E-D3302607AAF7}" type="presOf" srcId="{133D78AD-438C-4DF0-983F-15424E2F0C76}" destId="{DA290BFD-3638-4531-9B8F-92ED48A7AE46}" srcOrd="0" destOrd="7" presId="urn:microsoft.com/office/officeart/2005/8/layout/vList2"/>
    <dgm:cxn modelId="{9CB0EF8D-B29C-4371-A2E5-519E016BE5FC}" type="presOf" srcId="{93EB08A2-71DA-414D-A8AE-E65560D84084}" destId="{DA290BFD-3638-4531-9B8F-92ED48A7AE46}" srcOrd="0" destOrd="4" presId="urn:microsoft.com/office/officeart/2005/8/layout/vList2"/>
    <dgm:cxn modelId="{C98DDE8E-DAB7-4CF4-8A16-FACEAD774F0E}" type="presOf" srcId="{4CEED278-996C-4E18-A4EB-D63290DE530B}" destId="{32C294F9-0AD9-4F7B-B3E1-1C3708154E56}" srcOrd="0" destOrd="0" presId="urn:microsoft.com/office/officeart/2005/8/layout/vList2"/>
    <dgm:cxn modelId="{3863CE9B-E4C0-4A14-AB31-B565A0B8C6D8}" type="presOf" srcId="{F451A349-4649-46CD-A394-D7AE7B1AA4FB}" destId="{68DCD472-27F1-4DA2-846C-F5867C18A4EC}" srcOrd="0" destOrd="0" presId="urn:microsoft.com/office/officeart/2005/8/layout/vList2"/>
    <dgm:cxn modelId="{642742A4-4377-43E6-8BC1-6CA4E67AD732}" srcId="{D133E2C6-A1B9-4DEE-8F8A-C4772A3C21D3}" destId="{026521AB-4130-486A-9F0D-62A5D5CFA1BB}" srcOrd="5" destOrd="0" parTransId="{1DDE9811-E611-4BC3-B54A-3ABA09E87A23}" sibTransId="{1DB1ED4A-8B2D-41DB-9F76-3CB73AC28CAF}"/>
    <dgm:cxn modelId="{A6CC6CA7-8B53-47FB-A652-1E239D5B783A}" type="presOf" srcId="{D133E2C6-A1B9-4DEE-8F8A-C4772A3C21D3}" destId="{DA290BFD-3638-4531-9B8F-92ED48A7AE46}" srcOrd="0" destOrd="0" presId="urn:microsoft.com/office/officeart/2005/8/layout/vList2"/>
    <dgm:cxn modelId="{476E1AC1-25D8-4644-9D5B-18DE0A5FE681}" srcId="{D133E2C6-A1B9-4DEE-8F8A-C4772A3C21D3}" destId="{56DC4824-2F1A-4BC5-B1C5-F879D8152DC0}" srcOrd="7" destOrd="0" parTransId="{3AFA07FA-0503-43FE-8016-87D06A1E0211}" sibTransId="{0430B02F-A4AB-4C6B-BF37-87E2F42995D9}"/>
    <dgm:cxn modelId="{E1EB95C7-1749-4CEC-BE84-81C445F13955}" type="presOf" srcId="{225D2319-4E6F-4DB5-800D-AA90CADAE7E9}" destId="{DA290BFD-3638-4531-9B8F-92ED48A7AE46}" srcOrd="0" destOrd="3" presId="urn:microsoft.com/office/officeart/2005/8/layout/vList2"/>
    <dgm:cxn modelId="{578359CF-1ADF-4BD3-872D-DA3B8FC46EE4}" srcId="{D133E2C6-A1B9-4DEE-8F8A-C4772A3C21D3}" destId="{133D78AD-438C-4DF0-983F-15424E2F0C76}" srcOrd="6" destOrd="0" parTransId="{EDDFBC18-E87D-4D94-ACD3-653CEFB0E6B0}" sibTransId="{DC27E963-6230-4404-B0D7-B9EFD72630F5}"/>
    <dgm:cxn modelId="{6D6CE6D7-8F4F-4AE0-A745-BEB709E3D2A3}" type="presOf" srcId="{32A59666-D175-4768-864C-7A7CE4A7FAF4}" destId="{DA290BFD-3638-4531-9B8F-92ED48A7AE46}" srcOrd="0" destOrd="2" presId="urn:microsoft.com/office/officeart/2005/8/layout/vList2"/>
    <dgm:cxn modelId="{EF7F29FF-B919-4261-A2C6-9E89F12AB49D}" type="presOf" srcId="{2FD17FFD-A471-4984-B1CC-3FB43B5858CF}" destId="{DA290BFD-3638-4531-9B8F-92ED48A7AE46}" srcOrd="0" destOrd="1" presId="urn:microsoft.com/office/officeart/2005/8/layout/vList2"/>
    <dgm:cxn modelId="{1A1244AA-D2F1-40D7-81D6-002323D03DB1}" type="presParOf" srcId="{B47F6264-359B-4C0A-ABFF-F5A80A6CB728}" destId="{68DCD472-27F1-4DA2-846C-F5867C18A4EC}" srcOrd="0" destOrd="0" presId="urn:microsoft.com/office/officeart/2005/8/layout/vList2"/>
    <dgm:cxn modelId="{B7A371B2-DF40-407D-9639-F83293602492}" type="presParOf" srcId="{B47F6264-359B-4C0A-ABFF-F5A80A6CB728}" destId="{71CC9B6B-991B-4610-89E4-4274B4E1EECF}" srcOrd="1" destOrd="0" presId="urn:microsoft.com/office/officeart/2005/8/layout/vList2"/>
    <dgm:cxn modelId="{1C1264EE-E545-4510-A86D-4188B01BC510}" type="presParOf" srcId="{B47F6264-359B-4C0A-ABFF-F5A80A6CB728}" destId="{B34B2100-646F-4CA3-96FA-2761E3C76004}" srcOrd="2" destOrd="0" presId="urn:microsoft.com/office/officeart/2005/8/layout/vList2"/>
    <dgm:cxn modelId="{BA86A993-D8C3-4778-9788-5AFC83CE2491}" type="presParOf" srcId="{B47F6264-359B-4C0A-ABFF-F5A80A6CB728}" destId="{49BBCD4C-724A-4A44-97DC-F3E4E0AE5DBA}" srcOrd="3" destOrd="0" presId="urn:microsoft.com/office/officeart/2005/8/layout/vList2"/>
    <dgm:cxn modelId="{039FDD70-FF12-443C-B9F1-9CA2D90A81D9}" type="presParOf" srcId="{B47F6264-359B-4C0A-ABFF-F5A80A6CB728}" destId="{32C294F9-0AD9-4F7B-B3E1-1C3708154E56}" srcOrd="4" destOrd="0" presId="urn:microsoft.com/office/officeart/2005/8/layout/vList2"/>
    <dgm:cxn modelId="{DDE0A307-7441-4186-9608-F6C9E39FC56F}" type="presParOf" srcId="{B47F6264-359B-4C0A-ABFF-F5A80A6CB728}" destId="{402C39DC-51A2-4328-A507-AD74107EB6E4}" srcOrd="5" destOrd="0" presId="urn:microsoft.com/office/officeart/2005/8/layout/vList2"/>
    <dgm:cxn modelId="{F55D745D-2406-4512-8EEA-0BB6845EB87E}" type="presParOf" srcId="{B47F6264-359B-4C0A-ABFF-F5A80A6CB728}" destId="{6BB669B6-4F0A-4A76-9D03-D23F9BDEE001}" srcOrd="6" destOrd="0" presId="urn:microsoft.com/office/officeart/2005/8/layout/vList2"/>
    <dgm:cxn modelId="{7C0815B1-BAF0-4BD9-9495-E98142424BBE}" type="presParOf" srcId="{B47F6264-359B-4C0A-ABFF-F5A80A6CB728}" destId="{DA290BFD-3638-4531-9B8F-92ED48A7AE46}"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DC9A3-AEDE-4E94-8CEC-FB0D2EFC28F3}">
      <dsp:nvSpPr>
        <dsp:cNvPr id="0" name=""/>
        <dsp:cNvSpPr/>
      </dsp:nvSpPr>
      <dsp:spPr>
        <a:xfrm>
          <a:off x="0" y="0"/>
          <a:ext cx="7189923" cy="803867"/>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Exploitation occurs when a vulnerable adult or his/her resources or income are illegally or improperly used for another person's profit or gain. Examples include Illegally withdrawing money out of another person’s account, forging checks, or stealing things out of the vulnerably adult’s house. Signs of exploitation.</a:t>
          </a:r>
        </a:p>
      </dsp:txBody>
      <dsp:txXfrm>
        <a:off x="23544" y="23544"/>
        <a:ext cx="6254562" cy="756779"/>
      </dsp:txXfrm>
    </dsp:sp>
    <dsp:sp modelId="{DA24A8F8-DAAE-4305-96ED-839CD1A81A45}">
      <dsp:nvSpPr>
        <dsp:cNvPr id="0" name=""/>
        <dsp:cNvSpPr/>
      </dsp:nvSpPr>
      <dsp:spPr>
        <a:xfrm>
          <a:off x="602156" y="950024"/>
          <a:ext cx="7189923" cy="803867"/>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Neglect occurs when a person, either through his/her action or inaction, deprives a vulnerable adult of the care necessary to maintain the vulnerable adult’s physical or mental health. Examples Include not providing basic items such as food, water, clothing, a safe place to live, medicine, or health care. Signs of neglect.</a:t>
          </a:r>
        </a:p>
      </dsp:txBody>
      <dsp:txXfrm>
        <a:off x="625700" y="973568"/>
        <a:ext cx="6018165" cy="756779"/>
      </dsp:txXfrm>
    </dsp:sp>
    <dsp:sp modelId="{B7DF6D0A-CAA4-479E-9D9F-5AAC4795CE88}">
      <dsp:nvSpPr>
        <dsp:cNvPr id="0" name=""/>
        <dsp:cNvSpPr/>
      </dsp:nvSpPr>
      <dsp:spPr>
        <a:xfrm>
          <a:off x="1195324" y="1900049"/>
          <a:ext cx="7189923" cy="803867"/>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Self-neglect occurs when a vulnerable adult fails to provide adequately for themselves and jeopardizes his/her well-being. Examples include a vulnerable adult living In hazardous, unsafe, or unsanitary living conditions or not having enough food or water. Signs of self-neglect.</a:t>
          </a:r>
        </a:p>
      </dsp:txBody>
      <dsp:txXfrm>
        <a:off x="1218868" y="1923593"/>
        <a:ext cx="6027152" cy="756779"/>
      </dsp:txXfrm>
    </dsp:sp>
    <dsp:sp modelId="{13D84238-D3F6-43D8-A31D-9C38F57F2E6C}">
      <dsp:nvSpPr>
        <dsp:cNvPr id="0" name=""/>
        <dsp:cNvSpPr/>
      </dsp:nvSpPr>
      <dsp:spPr>
        <a:xfrm>
          <a:off x="1797480" y="2850073"/>
          <a:ext cx="7189923" cy="803867"/>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Abandonment occurs when a vulnerable adult is left without the ability to obtain necessary food, clothing, shelter or health care. Examples include deserting a vulnerable adult In a public place or leaving a vulnerable adult at home without the means of getting basic life necessities. Signs of abandonment.</a:t>
          </a:r>
        </a:p>
      </dsp:txBody>
      <dsp:txXfrm>
        <a:off x="1821024" y="2873617"/>
        <a:ext cx="6018165" cy="756779"/>
      </dsp:txXfrm>
    </dsp:sp>
    <dsp:sp modelId="{09295F5E-A38E-4305-A335-4967AEE0BA01}">
      <dsp:nvSpPr>
        <dsp:cNvPr id="0" name=""/>
        <dsp:cNvSpPr/>
      </dsp:nvSpPr>
      <dsp:spPr>
        <a:xfrm>
          <a:off x="6667409" y="615689"/>
          <a:ext cx="522513" cy="522513"/>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6784974" y="615689"/>
        <a:ext cx="287383" cy="393191"/>
      </dsp:txXfrm>
    </dsp:sp>
    <dsp:sp modelId="{B379C2D9-05D4-425D-98D4-8AC003AEDEBE}">
      <dsp:nvSpPr>
        <dsp:cNvPr id="0" name=""/>
        <dsp:cNvSpPr/>
      </dsp:nvSpPr>
      <dsp:spPr>
        <a:xfrm>
          <a:off x="7269565" y="1565713"/>
          <a:ext cx="522513" cy="522513"/>
        </a:xfrm>
        <a:prstGeom prst="downArrow">
          <a:avLst>
            <a:gd name="adj1" fmla="val 55000"/>
            <a:gd name="adj2" fmla="val 45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7387130" y="1565713"/>
        <a:ext cx="287383" cy="393191"/>
      </dsp:txXfrm>
    </dsp:sp>
    <dsp:sp modelId="{950B9C26-509C-4C59-AE82-CE7EB0555770}">
      <dsp:nvSpPr>
        <dsp:cNvPr id="0" name=""/>
        <dsp:cNvSpPr/>
      </dsp:nvSpPr>
      <dsp:spPr>
        <a:xfrm>
          <a:off x="7862734" y="2515738"/>
          <a:ext cx="522513" cy="522513"/>
        </a:xfrm>
        <a:prstGeom prst="downArrow">
          <a:avLst>
            <a:gd name="adj1" fmla="val 55000"/>
            <a:gd name="adj2" fmla="val 45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7980299" y="2515738"/>
        <a:ext cx="287383" cy="393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CD472-27F1-4DA2-846C-F5867C18A4EC}">
      <dsp:nvSpPr>
        <dsp:cNvPr id="0" name=""/>
        <dsp:cNvSpPr/>
      </dsp:nvSpPr>
      <dsp:spPr>
        <a:xfrm>
          <a:off x="0" y="51234"/>
          <a:ext cx="8915400" cy="5561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Steps to be taken:</a:t>
          </a:r>
          <a:endParaRPr lang="en-US" sz="1400" kern="1200" dirty="0"/>
        </a:p>
      </dsp:txBody>
      <dsp:txXfrm>
        <a:off x="27149" y="78383"/>
        <a:ext cx="8861102" cy="501854"/>
      </dsp:txXfrm>
    </dsp:sp>
    <dsp:sp modelId="{B34B2100-646F-4CA3-96FA-2761E3C76004}">
      <dsp:nvSpPr>
        <dsp:cNvPr id="0" name=""/>
        <dsp:cNvSpPr/>
      </dsp:nvSpPr>
      <dsp:spPr>
        <a:xfrm>
          <a:off x="0" y="647706"/>
          <a:ext cx="8915400" cy="5561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Safeguard the health and welfare of the participant.</a:t>
          </a:r>
        </a:p>
      </dsp:txBody>
      <dsp:txXfrm>
        <a:off x="27149" y="674855"/>
        <a:ext cx="8861102" cy="501854"/>
      </dsp:txXfrm>
    </dsp:sp>
    <dsp:sp modelId="{32C294F9-0AD9-4F7B-B3E1-1C3708154E56}">
      <dsp:nvSpPr>
        <dsp:cNvPr id="0" name=""/>
        <dsp:cNvSpPr/>
      </dsp:nvSpPr>
      <dsp:spPr>
        <a:xfrm>
          <a:off x="0" y="1244178"/>
          <a:ext cx="8915400" cy="5561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Determine if the incident is reportable. A "critical Incident" is defined above.</a:t>
          </a:r>
        </a:p>
      </dsp:txBody>
      <dsp:txXfrm>
        <a:off x="27149" y="1271327"/>
        <a:ext cx="8861102" cy="501854"/>
      </dsp:txXfrm>
    </dsp:sp>
    <dsp:sp modelId="{6BB669B6-4F0A-4A76-9D03-D23F9BDEE001}">
      <dsp:nvSpPr>
        <dsp:cNvPr id="0" name=""/>
        <dsp:cNvSpPr/>
      </dsp:nvSpPr>
      <dsp:spPr>
        <a:xfrm>
          <a:off x="0" y="1840650"/>
          <a:ext cx="8915400" cy="5561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Within 48 hours, the staff member that</a:t>
          </a:r>
          <a:r>
            <a:rPr lang="en-US" sz="1400" u="heavy" kern="1200" dirty="0"/>
            <a:t> discovers or has independent knowledge</a:t>
          </a:r>
          <a:r>
            <a:rPr lang="en-US" sz="1400" kern="1200" dirty="0"/>
            <a:t> of the critical Incident is to submit a critical incident into Enterprise Incident Management (EIM </a:t>
          </a:r>
        </a:p>
      </dsp:txBody>
      <dsp:txXfrm>
        <a:off x="27149" y="1867799"/>
        <a:ext cx="8861102" cy="501854"/>
      </dsp:txXfrm>
    </dsp:sp>
    <dsp:sp modelId="{DA290BFD-3638-4531-9B8F-92ED48A7AE46}">
      <dsp:nvSpPr>
        <dsp:cNvPr id="0" name=""/>
        <dsp:cNvSpPr/>
      </dsp:nvSpPr>
      <dsp:spPr>
        <a:xfrm>
          <a:off x="0" y="2396802"/>
          <a:ext cx="89154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17780" rIns="99568" bIns="17780" numCol="1" spcCol="1270" anchor="t" anchorCtr="0">
          <a:noAutofit/>
        </a:bodyPr>
        <a:lstStyle/>
        <a:p>
          <a:pPr marL="57150" lvl="1" indent="-57150" algn="l" defTabSz="488950">
            <a:lnSpc>
              <a:spcPct val="90000"/>
            </a:lnSpc>
            <a:spcBef>
              <a:spcPct val="0"/>
            </a:spcBef>
            <a:spcAft>
              <a:spcPct val="20000"/>
            </a:spcAft>
            <a:buChar char="•"/>
          </a:pPr>
          <a:r>
            <a:rPr lang="en-US" sz="1100" kern="1200" dirty="0"/>
            <a:t>All critical incidents must be documented as specified above and Initial reports must include:</a:t>
          </a:r>
        </a:p>
        <a:p>
          <a:pPr marL="114300" lvl="2" indent="-57150" algn="l" defTabSz="488950">
            <a:lnSpc>
              <a:spcPct val="90000"/>
            </a:lnSpc>
            <a:spcBef>
              <a:spcPct val="0"/>
            </a:spcBef>
            <a:spcAft>
              <a:spcPct val="20000"/>
            </a:spcAft>
            <a:buChar char="•"/>
          </a:pPr>
          <a:r>
            <a:rPr lang="en-US" sz="1100" kern="1200" dirty="0"/>
            <a:t>Reporter information</a:t>
          </a:r>
        </a:p>
        <a:p>
          <a:pPr marL="114300" lvl="2" indent="-57150" algn="l" defTabSz="488950">
            <a:lnSpc>
              <a:spcPct val="90000"/>
            </a:lnSpc>
            <a:spcBef>
              <a:spcPct val="0"/>
            </a:spcBef>
            <a:spcAft>
              <a:spcPct val="20000"/>
            </a:spcAft>
            <a:buChar char="•"/>
          </a:pPr>
          <a:r>
            <a:rPr lang="en-US" sz="1100" kern="1200" dirty="0"/>
            <a:t>Participant demographics</a:t>
          </a:r>
        </a:p>
        <a:p>
          <a:pPr marL="114300" lvl="2" indent="-57150" algn="l" defTabSz="488950">
            <a:lnSpc>
              <a:spcPct val="90000"/>
            </a:lnSpc>
            <a:spcBef>
              <a:spcPct val="0"/>
            </a:spcBef>
            <a:spcAft>
              <a:spcPct val="20000"/>
            </a:spcAft>
            <a:buChar char="•"/>
          </a:pPr>
          <a:r>
            <a:rPr lang="en-US" sz="1100" kern="1200" dirty="0"/>
            <a:t>OLTL program information ·</a:t>
          </a:r>
        </a:p>
        <a:p>
          <a:pPr marL="114300" lvl="2" indent="-57150" algn="l" defTabSz="488950">
            <a:lnSpc>
              <a:spcPct val="90000"/>
            </a:lnSpc>
            <a:spcBef>
              <a:spcPct val="0"/>
            </a:spcBef>
            <a:spcAft>
              <a:spcPct val="20000"/>
            </a:spcAft>
            <a:buChar char="•"/>
          </a:pPr>
          <a:r>
            <a:rPr lang="en-US" sz="1100" kern="1200" dirty="0"/>
            <a:t>Event details and type</a:t>
          </a:r>
        </a:p>
        <a:p>
          <a:pPr marL="114300" lvl="2" indent="-57150" algn="l" defTabSz="488950">
            <a:lnSpc>
              <a:spcPct val="90000"/>
            </a:lnSpc>
            <a:spcBef>
              <a:spcPct val="0"/>
            </a:spcBef>
            <a:spcAft>
              <a:spcPct val="20000"/>
            </a:spcAft>
            <a:buChar char="•"/>
          </a:pPr>
          <a:r>
            <a:rPr lang="en-US" sz="1100" kern="1200" dirty="0"/>
            <a:t>Description of the Incident</a:t>
          </a:r>
        </a:p>
        <a:p>
          <a:pPr marL="114300" lvl="2" indent="-57150" algn="l" defTabSz="488950">
            <a:lnSpc>
              <a:spcPct val="90000"/>
            </a:lnSpc>
            <a:spcBef>
              <a:spcPct val="0"/>
            </a:spcBef>
            <a:spcAft>
              <a:spcPct val="20000"/>
            </a:spcAft>
            <a:buChar char="•"/>
          </a:pPr>
          <a:r>
            <a:rPr lang="en-US" sz="1100" kern="1200" dirty="0"/>
            <a:t>Actions taken to immediately secure the participant's well-being.</a:t>
          </a:r>
        </a:p>
        <a:p>
          <a:pPr marL="114300" lvl="2" indent="-57150" algn="l" defTabSz="488950">
            <a:lnSpc>
              <a:spcPct val="90000"/>
            </a:lnSpc>
            <a:spcBef>
              <a:spcPct val="0"/>
            </a:spcBef>
            <a:spcAft>
              <a:spcPct val="20000"/>
            </a:spcAft>
            <a:buChar char="•"/>
          </a:pPr>
          <a:r>
            <a:rPr lang="en-US" sz="1100" kern="1200" dirty="0"/>
            <a:t>What fact-finding steps were taken, and what information was found. </a:t>
          </a:r>
        </a:p>
        <a:p>
          <a:pPr marL="114300" lvl="2" indent="-57150" algn="l" defTabSz="488950">
            <a:lnSpc>
              <a:spcPct val="90000"/>
            </a:lnSpc>
            <a:spcBef>
              <a:spcPct val="0"/>
            </a:spcBef>
            <a:spcAft>
              <a:spcPct val="20000"/>
            </a:spcAft>
            <a:buChar char="•"/>
          </a:pPr>
          <a:r>
            <a:rPr lang="en-US" sz="1100" kern="1200" dirty="0"/>
            <a:t>What corrective steps were taken. </a:t>
          </a:r>
        </a:p>
        <a:p>
          <a:pPr marL="114300" lvl="2" indent="-57150" algn="l" defTabSz="488950">
            <a:lnSpc>
              <a:spcPct val="90000"/>
            </a:lnSpc>
            <a:spcBef>
              <a:spcPct val="0"/>
            </a:spcBef>
            <a:spcAft>
              <a:spcPct val="20000"/>
            </a:spcAft>
            <a:buChar char="•"/>
          </a:pPr>
          <a:r>
            <a:rPr lang="en-US" sz="1100" kern="1200" dirty="0"/>
            <a:t>How the critical incident will be prevented from happening In the future.   </a:t>
          </a:r>
        </a:p>
      </dsp:txBody>
      <dsp:txXfrm>
        <a:off x="0" y="2396802"/>
        <a:ext cx="8915400" cy="191268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3186A-9D5D-4CCD-8CF1-6C9627F1A919}" type="datetimeFigureOut">
              <a:rPr lang="en-US" smtClean="0"/>
              <a:t>3/7/2023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D307DD-5E64-4CD3-8EF1-B65C756F485C}" type="slidenum">
              <a:rPr lang="en-US" smtClean="0"/>
              <a:t>‹#›</a:t>
            </a:fld>
            <a:endParaRPr lang="en-US" dirty="0"/>
          </a:p>
        </p:txBody>
      </p:sp>
    </p:spTree>
    <p:extLst>
      <p:ext uri="{BB962C8B-B14F-4D97-AF65-F5344CB8AC3E}">
        <p14:creationId xmlns:p14="http://schemas.microsoft.com/office/powerpoint/2010/main" val="178452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FD307DD-5E64-4CD3-8EF1-B65C756F485C}" type="slidenum">
              <a:rPr lang="en-US" smtClean="0"/>
              <a:t>1</a:t>
            </a:fld>
            <a:endParaRPr lang="en-US" dirty="0"/>
          </a:p>
        </p:txBody>
      </p:sp>
    </p:spTree>
    <p:extLst>
      <p:ext uri="{BB962C8B-B14F-4D97-AF65-F5344CB8AC3E}">
        <p14:creationId xmlns:p14="http://schemas.microsoft.com/office/powerpoint/2010/main" val="162897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D307DD-5E64-4CD3-8EF1-B65C756F485C}" type="slidenum">
              <a:rPr lang="en-US" smtClean="0"/>
              <a:t>29</a:t>
            </a:fld>
            <a:endParaRPr lang="en-US" dirty="0"/>
          </a:p>
        </p:txBody>
      </p:sp>
    </p:spTree>
    <p:extLst>
      <p:ext uri="{BB962C8B-B14F-4D97-AF65-F5344CB8AC3E}">
        <p14:creationId xmlns:p14="http://schemas.microsoft.com/office/powerpoint/2010/main" val="844621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80545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pPr/>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189391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pPr/>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CE633F-9882-4A5C-83A2-1109D0C73261}"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3041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pPr/>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974060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pPr/>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CE633F-9882-4A5C-83A2-1109D0C73261}"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7714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pPr/>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393022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3646100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151477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00809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537518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5755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352344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199192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54953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196941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30668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4B53A7-3209-46A6-9454-F38EAC8F11E7}" type="datetimeFigureOut">
              <a:rPr lang="en-US" smtClean="0"/>
              <a:pPr/>
              <a:t>3/7/2023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24203462"/>
      </p:ext>
    </p:extLst>
  </p:cSld>
  <p:clrMap bg1="lt1" tx1="dk1" bg2="lt2" tx2="dk2" accent1="accent1" accent2="accent2" accent3="accent3" accent4="accent4" accent5="accent5" accent6="accent6" hlink="hlink" folHlink="folHlink"/>
  <p:sldLayoutIdLst>
    <p:sldLayoutId id="2147484271"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 id="2147484282" r:id="rId12"/>
    <p:sldLayoutId id="2147484283" r:id="rId13"/>
    <p:sldLayoutId id="2147484284" r:id="rId14"/>
    <p:sldLayoutId id="2147484285" r:id="rId15"/>
    <p:sldLayoutId id="21474842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microsoft.com/office/2018/10/relationships/comments" Target="../comments/modernComment_117_1BA9DA2B.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919C-DC73-C85A-AE78-705D4DA2D160}"/>
              </a:ext>
            </a:extLst>
          </p:cNvPr>
          <p:cNvSpPr>
            <a:spLocks noGrp="1"/>
          </p:cNvSpPr>
          <p:nvPr>
            <p:ph type="ctrTitle"/>
          </p:nvPr>
        </p:nvSpPr>
        <p:spPr>
          <a:xfrm>
            <a:off x="2589213" y="4529540"/>
            <a:ext cx="8915399" cy="1162423"/>
          </a:xfrm>
        </p:spPr>
        <p:txBody>
          <a:bodyPr>
            <a:normAutofit/>
          </a:bodyPr>
          <a:lstStyle/>
          <a:p>
            <a:pPr marL="0" marR="0">
              <a:lnSpc>
                <a:spcPct val="90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br>
              <a:rPr lang="en-US" sz="2600" dirty="0">
                <a:effectLst/>
                <a:latin typeface="Calibri" panose="020F0502020204030204" pitchFamily="34" charset="0"/>
                <a:ea typeface="Calibri" panose="020F0502020204030204" pitchFamily="34" charset="0"/>
                <a:cs typeface="Times New Roman" panose="02020603050405020304" pitchFamily="18" charset="0"/>
              </a:rPr>
            </a:br>
            <a:r>
              <a:rPr lang="en-US" sz="2600" dirty="0">
                <a:ln>
                  <a:noFill/>
                </a:ln>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       ANNUAL TRAINING MODULE FOR DIRECT CARE WORKERS </a:t>
            </a:r>
            <a:br>
              <a:rPr lang="en-US" sz="2600" dirty="0">
                <a:effectLst/>
                <a:latin typeface="Calibri" panose="020F0502020204030204" pitchFamily="34" charset="0"/>
                <a:ea typeface="Calibri" panose="020F0502020204030204" pitchFamily="34" charset="0"/>
                <a:cs typeface="Times New Roman" panose="02020603050405020304" pitchFamily="18" charset="0"/>
              </a:rPr>
            </a:br>
            <a:endParaRPr lang="en-US" sz="2600" dirty="0"/>
          </a:p>
        </p:txBody>
      </p:sp>
      <p:sp>
        <p:nvSpPr>
          <p:cNvPr id="3" name="Subtitle 2">
            <a:extLst>
              <a:ext uri="{FF2B5EF4-FFF2-40B4-BE49-F238E27FC236}">
                <a16:creationId xmlns:a16="http://schemas.microsoft.com/office/drawing/2014/main" id="{83B64985-B040-807C-F69C-EB861B862D69}"/>
              </a:ext>
            </a:extLst>
          </p:cNvPr>
          <p:cNvSpPr>
            <a:spLocks noGrp="1"/>
          </p:cNvSpPr>
          <p:nvPr>
            <p:ph type="subTitle" idx="1"/>
          </p:nvPr>
        </p:nvSpPr>
        <p:spPr>
          <a:xfrm>
            <a:off x="2589213" y="5696711"/>
            <a:ext cx="8915399" cy="507189"/>
          </a:xfrm>
        </p:spPr>
        <p:txBody>
          <a:bodyPr>
            <a:normAutofit/>
          </a:bodyPr>
          <a:lstStyle/>
          <a:p>
            <a:r>
              <a:rPr lang="en-US" b="1" dirty="0">
                <a:effectLst/>
                <a:latin typeface="Ebrima" panose="02000000000000000000" pitchFamily="2" charset="0"/>
                <a:ea typeface="Calibri" panose="020F0502020204030204" pitchFamily="34" charset="0"/>
                <a:cs typeface="Arial" panose="020B0604020202020204" pitchFamily="34" charset="0"/>
              </a:rPr>
              <a:t> PA Code § 52.21(c)(1)(2)</a:t>
            </a:r>
            <a:endParaRPr lang="en-US" dirty="0"/>
          </a:p>
        </p:txBody>
      </p:sp>
      <p:pic>
        <p:nvPicPr>
          <p:cNvPr id="6" name="Picture 5" descr="Logo, company name&#10;&#10;Description automatically generated">
            <a:extLst>
              <a:ext uri="{FF2B5EF4-FFF2-40B4-BE49-F238E27FC236}">
                <a16:creationId xmlns:a16="http://schemas.microsoft.com/office/drawing/2014/main" id="{3EDF647E-DC00-854B-BA2C-1F10D32A3B29}"/>
              </a:ext>
            </a:extLst>
          </p:cNvPr>
          <p:cNvPicPr>
            <a:picLocks noChangeAspect="1"/>
          </p:cNvPicPr>
          <p:nvPr/>
        </p:nvPicPr>
        <p:blipFill rotWithShape="1">
          <a:blip r:embed="rId3"/>
          <a:srcRect t="32272" r="1" b="1"/>
          <a:stretch/>
        </p:blipFill>
        <p:spPr>
          <a:xfrm>
            <a:off x="2589212" y="1178102"/>
            <a:ext cx="7602089" cy="3064714"/>
          </a:xfrm>
          <a:prstGeom prst="rect">
            <a:avLst/>
          </a:prstGeom>
        </p:spPr>
      </p:pic>
      <p:pic>
        <p:nvPicPr>
          <p:cNvPr id="4" name="Picture 3" descr="A marble with brown and aqua colors">
            <a:extLst>
              <a:ext uri="{FF2B5EF4-FFF2-40B4-BE49-F238E27FC236}">
                <a16:creationId xmlns:a16="http://schemas.microsoft.com/office/drawing/2014/main" id="{F279C8C1-8E08-657A-1452-885D50C79D46}"/>
              </a:ext>
            </a:extLst>
          </p:cNvPr>
          <p:cNvPicPr>
            <a:picLocks noChangeAspect="1"/>
          </p:cNvPicPr>
          <p:nvPr/>
        </p:nvPicPr>
        <p:blipFill rotWithShape="1">
          <a:blip r:embed="rId4">
            <a:duotone>
              <a:schemeClr val="accent2">
                <a:shade val="45000"/>
                <a:satMod val="135000"/>
              </a:schemeClr>
              <a:prstClr val="white"/>
            </a:duotone>
            <a:alphaModFix amt="51000"/>
          </a:blip>
          <a:srcRect l="12582" r="17692" b="1"/>
          <a:stretch/>
        </p:blipFill>
        <p:spPr>
          <a:xfrm flipH="1">
            <a:off x="12164776" y="-14758"/>
            <a:ext cx="5560020" cy="6857990"/>
          </a:xfrm>
          <a:prstGeom prst="rect">
            <a:avLst/>
          </a:prstGeom>
        </p:spPr>
      </p:pic>
    </p:spTree>
    <p:extLst>
      <p:ext uri="{BB962C8B-B14F-4D97-AF65-F5344CB8AC3E}">
        <p14:creationId xmlns:p14="http://schemas.microsoft.com/office/powerpoint/2010/main" val="16373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BA17-B097-0501-4AB3-D4686A4B949F}"/>
              </a:ext>
            </a:extLst>
          </p:cNvPr>
          <p:cNvSpPr>
            <a:spLocks noGrp="1"/>
          </p:cNvSpPr>
          <p:nvPr>
            <p:ph type="title"/>
          </p:nvPr>
        </p:nvSpPr>
        <p:spPr>
          <a:xfrm>
            <a:off x="2592925" y="624110"/>
            <a:ext cx="8911687" cy="747490"/>
          </a:xfrm>
        </p:spPr>
        <p:txBody>
          <a:bodyPr>
            <a:normAutofit fontScale="90000"/>
          </a:bodyPr>
          <a:lstStyle/>
          <a:p>
            <a:r>
              <a:rPr lang="en-US" b="0" i="0" dirty="0">
                <a:solidFill>
                  <a:srgbClr val="0F5DA3"/>
                </a:solidFill>
                <a:effectLst/>
                <a:latin typeface="Source Sans Pro" panose="020B0503030403020204" pitchFamily="34" charset="0"/>
              </a:rPr>
              <a:t>Signs of mental mistreatment/emotional abuse</a:t>
            </a:r>
            <a:br>
              <a:rPr lang="en-US" b="0" i="0" dirty="0">
                <a:solidFill>
                  <a:srgbClr val="0F5DA3"/>
                </a:solidFill>
                <a:effectLst/>
                <a:latin typeface="Source Sans Pro" panose="020B0503030403020204" pitchFamily="34" charset="0"/>
              </a:rPr>
            </a:br>
            <a:endParaRPr lang="en-US" dirty="0"/>
          </a:p>
        </p:txBody>
      </p:sp>
      <p:sp>
        <p:nvSpPr>
          <p:cNvPr id="13" name="Content Placeholder 12">
            <a:extLst>
              <a:ext uri="{FF2B5EF4-FFF2-40B4-BE49-F238E27FC236}">
                <a16:creationId xmlns:a16="http://schemas.microsoft.com/office/drawing/2014/main" id="{0419BFCB-A5E3-8F0D-4933-FC3F31BB551E}"/>
              </a:ext>
            </a:extLst>
          </p:cNvPr>
          <p:cNvSpPr>
            <a:spLocks noGrp="1"/>
          </p:cNvSpPr>
          <p:nvPr>
            <p:ph idx="1"/>
          </p:nvPr>
        </p:nvSpPr>
        <p:spPr>
          <a:xfrm>
            <a:off x="2589212" y="2133600"/>
            <a:ext cx="8915400" cy="4100290"/>
          </a:xfrm>
        </p:spPr>
        <p:txBody>
          <a:bodyPr>
            <a:normAutofit/>
          </a:bodyPr>
          <a:lstStyle/>
          <a:p>
            <a:pPr algn="l">
              <a:buFont typeface="Arial" panose="020B0604020202020204" pitchFamily="34" charset="0"/>
              <a:buChar char="•"/>
            </a:pPr>
            <a:r>
              <a:rPr lang="en-US" b="0" i="0" dirty="0">
                <a:solidFill>
                  <a:srgbClr val="575757"/>
                </a:solidFill>
                <a:effectLst/>
                <a:latin typeface="Source Sans Pro" panose="020B0503030403020204" pitchFamily="34" charset="0"/>
              </a:rPr>
              <a:t>being emotionally upset or agitated</a:t>
            </a:r>
          </a:p>
          <a:p>
            <a:pPr algn="l">
              <a:buFont typeface="Arial" panose="020B0604020202020204" pitchFamily="34" charset="0"/>
              <a:buChar char="•"/>
            </a:pPr>
            <a:r>
              <a:rPr lang="en-US" b="0" i="0" dirty="0">
                <a:solidFill>
                  <a:srgbClr val="575757"/>
                </a:solidFill>
                <a:effectLst/>
                <a:latin typeface="Source Sans Pro" panose="020B0503030403020204" pitchFamily="34" charset="0"/>
              </a:rPr>
              <a:t>being extremely withdrawn and non communicative or nonresponsive</a:t>
            </a:r>
          </a:p>
          <a:p>
            <a:pPr algn="l">
              <a:buFont typeface="Arial" panose="020B0604020202020204" pitchFamily="34" charset="0"/>
              <a:buChar char="•"/>
            </a:pPr>
            <a:r>
              <a:rPr lang="en-US" b="0" i="0" dirty="0">
                <a:solidFill>
                  <a:srgbClr val="575757"/>
                </a:solidFill>
                <a:effectLst/>
                <a:latin typeface="Source Sans Pro" panose="020B0503030403020204" pitchFamily="34" charset="0"/>
              </a:rPr>
              <a:t>unusual behavior usually attributed to dementia (e.g., sucking, biting, rocking)</a:t>
            </a:r>
          </a:p>
          <a:p>
            <a:pPr algn="l">
              <a:buFont typeface="Arial" panose="020B0604020202020204" pitchFamily="34" charset="0"/>
              <a:buChar char="•"/>
            </a:pPr>
            <a:r>
              <a:rPr lang="en-US" b="0" i="0" dirty="0">
                <a:solidFill>
                  <a:srgbClr val="575757"/>
                </a:solidFill>
                <a:effectLst/>
                <a:latin typeface="Source Sans Pro" panose="020B0503030403020204" pitchFamily="34" charset="0"/>
              </a:rPr>
              <a:t>nervousness around certain people</a:t>
            </a:r>
          </a:p>
          <a:p>
            <a:pPr algn="l">
              <a:buFont typeface="Arial" panose="020B0604020202020204" pitchFamily="34" charset="0"/>
              <a:buChar char="•"/>
            </a:pPr>
            <a:r>
              <a:rPr lang="en-US" b="0" i="0" dirty="0">
                <a:solidFill>
                  <a:srgbClr val="575757"/>
                </a:solidFill>
                <a:effectLst/>
                <a:latin typeface="Source Sans Pro" panose="020B0503030403020204" pitchFamily="34" charset="0"/>
              </a:rPr>
              <a:t>an individual's report of being verbally or mentally mistreated</a:t>
            </a:r>
          </a:p>
          <a:p>
            <a:pPr algn="l">
              <a:buFont typeface="Arial" panose="020B0604020202020204" pitchFamily="34" charset="0"/>
              <a:buChar char="•"/>
            </a:pPr>
            <a:endParaRPr lang="en-US" dirty="0">
              <a:solidFill>
                <a:srgbClr val="575757"/>
              </a:solidFill>
              <a:latin typeface="Source Sans Pro" panose="020B0503030403020204" pitchFamily="34" charset="0"/>
            </a:endParaRPr>
          </a:p>
          <a:p>
            <a:pPr marL="0" indent="0" algn="l">
              <a:buNone/>
            </a:pPr>
            <a:r>
              <a:rPr lang="en-US" sz="1500" b="0" i="1" dirty="0">
                <a:solidFill>
                  <a:srgbClr val="575757"/>
                </a:solidFill>
                <a:effectLst/>
                <a:latin typeface="Source Sans Pro" panose="020B0503030403020204" pitchFamily="34" charset="0"/>
              </a:rPr>
              <a:t>Mental Abuse is the use of demeaning, intimidating, or threatening words, signs, gestures, or other actions by an employee, about an individual and In the presence of an individual or individuals, that results in emotional distress or maladaptive behavior, or could have resulted in emotional distress or maladaptive behavior, for any individual present. Mental abuse Is verbal or nonverbal. Mental abuse is not always face-to-face with the targeted individual, but at least one Individual must be present at the time.</a:t>
            </a:r>
          </a:p>
          <a:p>
            <a:endParaRPr lang="en-US" dirty="0"/>
          </a:p>
        </p:txBody>
      </p:sp>
    </p:spTree>
    <p:extLst>
      <p:ext uri="{BB962C8B-B14F-4D97-AF65-F5344CB8AC3E}">
        <p14:creationId xmlns:p14="http://schemas.microsoft.com/office/powerpoint/2010/main" val="351915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9188B-7132-48DA-7DC0-70F2B336501B}"/>
              </a:ext>
            </a:extLst>
          </p:cNvPr>
          <p:cNvSpPr>
            <a:spLocks noGrp="1"/>
          </p:cNvSpPr>
          <p:nvPr>
            <p:ph type="title"/>
          </p:nvPr>
        </p:nvSpPr>
        <p:spPr>
          <a:xfrm>
            <a:off x="2592925" y="624110"/>
            <a:ext cx="8911687" cy="656050"/>
          </a:xfrm>
        </p:spPr>
        <p:txBody>
          <a:bodyPr>
            <a:normAutofit/>
          </a:bodyPr>
          <a:lstStyle/>
          <a:p>
            <a:r>
              <a:rPr lang="en-US" b="0" i="0" dirty="0">
                <a:solidFill>
                  <a:srgbClr val="0F5DA3"/>
                </a:solidFill>
                <a:effectLst/>
                <a:latin typeface="Source Sans Pro" panose="020B0503030403020204" pitchFamily="34" charset="0"/>
              </a:rPr>
              <a:t>Signs of Financial Exploitation</a:t>
            </a:r>
            <a:endParaRPr lang="en-US" dirty="0"/>
          </a:p>
        </p:txBody>
      </p:sp>
      <p:sp>
        <p:nvSpPr>
          <p:cNvPr id="3" name="Content Placeholder 2">
            <a:extLst>
              <a:ext uri="{FF2B5EF4-FFF2-40B4-BE49-F238E27FC236}">
                <a16:creationId xmlns:a16="http://schemas.microsoft.com/office/drawing/2014/main" id="{8C759174-D138-42F0-D48C-512BB44D3C77}"/>
              </a:ext>
            </a:extLst>
          </p:cNvPr>
          <p:cNvSpPr>
            <a:spLocks noGrp="1"/>
          </p:cNvSpPr>
          <p:nvPr>
            <p:ph idx="1"/>
          </p:nvPr>
        </p:nvSpPr>
        <p:spPr>
          <a:xfrm>
            <a:off x="2589212" y="1380744"/>
            <a:ext cx="8915400" cy="4853146"/>
          </a:xfrm>
        </p:spPr>
        <p:txBody>
          <a:bodyPr>
            <a:normAutofit lnSpcReduction="10000"/>
          </a:bodyPr>
          <a:lstStyle/>
          <a:p>
            <a:r>
              <a:rPr lang="en-US" sz="1400" dirty="0"/>
              <a:t>sudden changes in bank account or banking practice, including an unexplained withdrawal of large sums of money</a:t>
            </a:r>
          </a:p>
          <a:p>
            <a:r>
              <a:rPr lang="en-US" sz="1400" dirty="0"/>
              <a:t>adding additional names on bank signature cards</a:t>
            </a:r>
          </a:p>
          <a:p>
            <a:r>
              <a:rPr lang="en-US" sz="1400" dirty="0"/>
              <a:t>unauthorized withdrawal of funds using an ATM card</a:t>
            </a:r>
          </a:p>
          <a:p>
            <a:r>
              <a:rPr lang="en-US" sz="1400" dirty="0"/>
              <a:t>abrupt changes in a will or other financial documents</a:t>
            </a:r>
          </a:p>
          <a:p>
            <a:r>
              <a:rPr lang="en-US" sz="1400" dirty="0"/>
              <a:t>unexplained disappearance of funds or valuable possessions</a:t>
            </a:r>
          </a:p>
          <a:p>
            <a:r>
              <a:rPr lang="en-US" sz="1400" dirty="0"/>
              <a:t>bills unpaid despite the money being available to pay them</a:t>
            </a:r>
          </a:p>
          <a:p>
            <a:r>
              <a:rPr lang="en-US" sz="1400" dirty="0"/>
              <a:t>forging a signature on financial transactions or for the titles of possessions</a:t>
            </a:r>
          </a:p>
          <a:p>
            <a:r>
              <a:rPr lang="en-US" sz="1400" dirty="0"/>
              <a:t>sudden appearance of previously uninvolved relatives claiming rights to a vulnerable adult’s possessions</a:t>
            </a:r>
          </a:p>
          <a:p>
            <a:r>
              <a:rPr lang="en-US" sz="1400" dirty="0"/>
              <a:t>unexplained sudden transfer of assets to a family member or someone outside the family</a:t>
            </a:r>
          </a:p>
          <a:p>
            <a:r>
              <a:rPr lang="en-US" sz="1400" dirty="0"/>
              <a:t>providing services that are not necessary</a:t>
            </a:r>
          </a:p>
          <a:p>
            <a:r>
              <a:rPr lang="en-US" sz="1400" dirty="0"/>
              <a:t>Individual's report of exploitation</a:t>
            </a:r>
          </a:p>
          <a:p>
            <a:pPr marL="0" indent="0">
              <a:buNone/>
            </a:pPr>
            <a:r>
              <a:rPr lang="en-US" sz="1400" b="1" dirty="0">
                <a:solidFill>
                  <a:srgbClr val="C00000"/>
                </a:solidFill>
              </a:rPr>
              <a:t>Financial exploitation Is taking unjust advantage of an individual’s assets, property, or financial resources through deception, Intimidation, or conversion, for the employee’s, facility’s, or agency’s own advantage or benefit.</a:t>
            </a:r>
          </a:p>
        </p:txBody>
      </p:sp>
    </p:spTree>
    <p:extLst>
      <p:ext uri="{BB962C8B-B14F-4D97-AF65-F5344CB8AC3E}">
        <p14:creationId xmlns:p14="http://schemas.microsoft.com/office/powerpoint/2010/main" val="118775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70F6-CF27-26E7-B482-A095E1000C2F}"/>
              </a:ext>
            </a:extLst>
          </p:cNvPr>
          <p:cNvSpPr>
            <a:spLocks noGrp="1"/>
          </p:cNvSpPr>
          <p:nvPr>
            <p:ph type="title"/>
          </p:nvPr>
        </p:nvSpPr>
        <p:spPr>
          <a:xfrm>
            <a:off x="2592925" y="624110"/>
            <a:ext cx="8911687" cy="765778"/>
          </a:xfrm>
        </p:spPr>
        <p:txBody>
          <a:bodyPr/>
          <a:lstStyle/>
          <a:p>
            <a:r>
              <a:rPr lang="en-US" dirty="0"/>
              <a:t>		Prevention of Elder Abuse </a:t>
            </a:r>
          </a:p>
        </p:txBody>
      </p:sp>
      <p:sp>
        <p:nvSpPr>
          <p:cNvPr id="3" name="Content Placeholder 2">
            <a:extLst>
              <a:ext uri="{FF2B5EF4-FFF2-40B4-BE49-F238E27FC236}">
                <a16:creationId xmlns:a16="http://schemas.microsoft.com/office/drawing/2014/main" id="{08987C33-026A-ED7C-A9A0-F508967E3E57}"/>
              </a:ext>
            </a:extLst>
          </p:cNvPr>
          <p:cNvSpPr>
            <a:spLocks noGrp="1"/>
          </p:cNvSpPr>
          <p:nvPr>
            <p:ph idx="1"/>
          </p:nvPr>
        </p:nvSpPr>
        <p:spPr>
          <a:xfrm>
            <a:off x="2589212" y="1389888"/>
            <a:ext cx="8915400" cy="4745736"/>
          </a:xfrm>
        </p:spPr>
        <p:txBody>
          <a:bodyPr>
            <a:normAutofit fontScale="70000" lnSpcReduction="20000"/>
          </a:bodyPr>
          <a:lstStyle/>
          <a:p>
            <a:pPr marL="0" indent="0">
              <a:lnSpc>
                <a:spcPct val="107000"/>
              </a:lnSpc>
              <a:spcBef>
                <a:spcPts val="0"/>
              </a:spcBef>
              <a:spcAft>
                <a:spcPts val="800"/>
              </a:spcAft>
              <a:buNone/>
            </a:pPr>
            <a:r>
              <a:rPr lang="en-US" b="1" i="1"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The focus of this training is on recognition reporting and  prevention of abuse and neglect, with emphasis on prevention. Recognition and reporting are part of prevention. The goal of every Direct Care Worker  should be prevention of Abuse and Neglect, by taking actions to prevent abuse or neglect from occurring in the first instance…or to protect the individual from risk of further abuse once it has already occurred.</a:t>
            </a:r>
          </a:p>
          <a:p>
            <a:pPr marL="0" indent="0">
              <a:lnSpc>
                <a:spcPct val="107000"/>
              </a:lnSpc>
              <a:spcBef>
                <a:spcPts val="0"/>
              </a:spcBef>
              <a:spcAft>
                <a:spcPts val="800"/>
              </a:spcAft>
              <a:buNone/>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300" u="sng"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Anastasia Care Services  will employ skilled staff who</a:t>
            </a:r>
            <a:endParaRPr lang="en-US" sz="23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 Respect the rights of people with disability (including children); </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Are aware of current policies and legislation pertaining to abuse and neglect; </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 Support people and their families or guardians to access complaint mechanisms and raise any concerns they have about services. </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Must undergo criminal history screening as per  ACS  Human Resources Policy and Procedure. </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•ACS Is  responsible for identifying and providing appropriate resources and training to assist staff to implement this policy. This includes training in working with vulnerable people and incident management..</a:t>
            </a:r>
          </a:p>
          <a:p>
            <a:pPr marL="0" marR="0">
              <a:lnSpc>
                <a:spcPct val="107000"/>
              </a:lnSpc>
              <a:spcBef>
                <a:spcPts val="0"/>
              </a:spcBef>
              <a:spcAft>
                <a:spcPts val="800"/>
              </a:spcAft>
            </a:pPr>
            <a:r>
              <a:rPr lang="en-US" sz="2300" dirty="0">
                <a:ln>
                  <a:noFill/>
                </a:ln>
                <a:solidFill>
                  <a:schemeClr val="tx1"/>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All participants and their families are to be advised of ACS’s  obligations to report suspicions or allegations of abuse, at their Initial contact with the Anastasia Care Service [ ACS ] AGENCY.</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318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7984-834B-73FF-6838-51A239D6E767}"/>
              </a:ext>
            </a:extLst>
          </p:cNvPr>
          <p:cNvSpPr>
            <a:spLocks noGrp="1"/>
          </p:cNvSpPr>
          <p:nvPr>
            <p:ph type="title"/>
          </p:nvPr>
        </p:nvSpPr>
        <p:spPr>
          <a:xfrm>
            <a:off x="1843391" y="624110"/>
            <a:ext cx="9383408" cy="1280890"/>
          </a:xfrm>
        </p:spPr>
        <p:txBody>
          <a:bodyPr>
            <a:normAutofit/>
          </a:bodyPr>
          <a:lstStyle/>
          <a:p>
            <a:r>
              <a:rPr lang="en-US" dirty="0">
                <a:solidFill>
                  <a:srgbClr val="FFFFFF"/>
                </a:solidFill>
              </a:rPr>
              <a:t>How to Report Abuse</a:t>
            </a:r>
          </a:p>
        </p:txBody>
      </p:sp>
      <p:sp>
        <p:nvSpPr>
          <p:cNvPr id="3" name="Content Placeholder 2">
            <a:extLst>
              <a:ext uri="{FF2B5EF4-FFF2-40B4-BE49-F238E27FC236}">
                <a16:creationId xmlns:a16="http://schemas.microsoft.com/office/drawing/2014/main" id="{09160A16-2CA0-1C8F-2273-FEE709C7A34B}"/>
              </a:ext>
            </a:extLst>
          </p:cNvPr>
          <p:cNvSpPr>
            <a:spLocks noGrp="1"/>
          </p:cNvSpPr>
          <p:nvPr>
            <p:ph idx="1"/>
          </p:nvPr>
        </p:nvSpPr>
        <p:spPr>
          <a:xfrm>
            <a:off x="1843392" y="2623930"/>
            <a:ext cx="9383408" cy="3287292"/>
          </a:xfrm>
        </p:spPr>
        <p:txBody>
          <a:bodyPr>
            <a:normAutofit/>
          </a:bodyPr>
          <a:lstStyle/>
          <a:p>
            <a:pPr>
              <a:lnSpc>
                <a:spcPct val="90000"/>
              </a:lnSpc>
            </a:pPr>
            <a:r>
              <a:rPr lang="en-US" sz="1300" dirty="0"/>
              <a:t>ORAL REPORTING WHO: • Employees • Administrators </a:t>
            </a:r>
          </a:p>
          <a:p>
            <a:pPr>
              <a:lnSpc>
                <a:spcPct val="90000"/>
              </a:lnSpc>
            </a:pPr>
            <a:r>
              <a:rPr lang="en-US" sz="1300" dirty="0"/>
              <a:t>WHAT: • Any Suspected Abuse </a:t>
            </a:r>
          </a:p>
          <a:p>
            <a:pPr>
              <a:lnSpc>
                <a:spcPct val="90000"/>
              </a:lnSpc>
            </a:pPr>
            <a:r>
              <a:rPr lang="en-US" sz="1300" dirty="0"/>
              <a:t>WHEN: • IMMEDIATELY! </a:t>
            </a:r>
          </a:p>
          <a:p>
            <a:pPr>
              <a:lnSpc>
                <a:spcPct val="90000"/>
              </a:lnSpc>
            </a:pPr>
            <a:r>
              <a:rPr lang="en-US" sz="1300" dirty="0"/>
              <a:t>HOW: • By oral communication </a:t>
            </a:r>
          </a:p>
          <a:p>
            <a:pPr>
              <a:lnSpc>
                <a:spcPct val="90000"/>
              </a:lnSpc>
            </a:pPr>
            <a:r>
              <a:rPr lang="en-US" sz="1300" dirty="0"/>
              <a:t>WHERE: • Area Agency on Aging (AAA) – *PA Dept. of Aging (717-265-7887 Option #2) – *Law Enforcement (immediate) *involving sexual abuse, serious physical Injury, serious bodily injury or suspicious death</a:t>
            </a:r>
          </a:p>
          <a:p>
            <a:pPr>
              <a:lnSpc>
                <a:spcPct val="90000"/>
              </a:lnSpc>
            </a:pPr>
            <a:r>
              <a:rPr lang="en-US" sz="1300" dirty="0"/>
              <a:t> WRITTEN REPORTING WHO: • Employees • Administrators</a:t>
            </a:r>
          </a:p>
          <a:p>
            <a:pPr>
              <a:lnSpc>
                <a:spcPct val="90000"/>
              </a:lnSpc>
            </a:pPr>
            <a:r>
              <a:rPr lang="en-US" sz="1300" dirty="0"/>
              <a:t> WHAT: • Any Suspected Abuse </a:t>
            </a:r>
          </a:p>
          <a:p>
            <a:pPr>
              <a:lnSpc>
                <a:spcPct val="90000"/>
              </a:lnSpc>
            </a:pPr>
            <a:r>
              <a:rPr lang="en-US" sz="1300" dirty="0"/>
              <a:t>WHEN: • Within 48 hours of Oral Report</a:t>
            </a:r>
          </a:p>
          <a:p>
            <a:pPr>
              <a:lnSpc>
                <a:spcPct val="90000"/>
              </a:lnSpc>
            </a:pPr>
            <a:r>
              <a:rPr lang="en-US" sz="1300" dirty="0"/>
              <a:t> HOW: • By written communication </a:t>
            </a:r>
          </a:p>
          <a:p>
            <a:pPr>
              <a:lnSpc>
                <a:spcPct val="90000"/>
              </a:lnSpc>
            </a:pPr>
            <a:r>
              <a:rPr lang="en-US" sz="1300" dirty="0"/>
              <a:t>WHERE: • Area Agency on Aging (AAA). *AAA will fax reports to PD</a:t>
            </a:r>
          </a:p>
        </p:txBody>
      </p:sp>
    </p:spTree>
    <p:extLst>
      <p:ext uri="{BB962C8B-B14F-4D97-AF65-F5344CB8AC3E}">
        <p14:creationId xmlns:p14="http://schemas.microsoft.com/office/powerpoint/2010/main" val="423840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F9041-E344-4D69-7B25-D1840B7E9826}"/>
              </a:ext>
            </a:extLst>
          </p:cNvPr>
          <p:cNvSpPr>
            <a:spLocks noGrp="1"/>
          </p:cNvSpPr>
          <p:nvPr>
            <p:ph type="title"/>
          </p:nvPr>
        </p:nvSpPr>
        <p:spPr>
          <a:xfrm>
            <a:off x="3373062" y="624110"/>
            <a:ext cx="8131550" cy="1280890"/>
          </a:xfrm>
        </p:spPr>
        <p:txBody>
          <a:bodyPr>
            <a:normAutofit/>
          </a:bodyPr>
          <a:lstStyle/>
          <a:p>
            <a:r>
              <a:rPr lang="en-US" dirty="0"/>
              <a:t>Reporting critical Incidents. </a:t>
            </a:r>
            <a:br>
              <a:rPr lang="en-US" dirty="0"/>
            </a:br>
            <a:endParaRPr lang="en-US" dirty="0"/>
          </a:p>
        </p:txBody>
      </p:sp>
      <p:sp>
        <p:nvSpPr>
          <p:cNvPr id="3" name="Content Placeholder 2">
            <a:extLst>
              <a:ext uri="{FF2B5EF4-FFF2-40B4-BE49-F238E27FC236}">
                <a16:creationId xmlns:a16="http://schemas.microsoft.com/office/drawing/2014/main" id="{F9FA57BD-90A6-EFDF-DD8E-8B2E5669E691}"/>
              </a:ext>
            </a:extLst>
          </p:cNvPr>
          <p:cNvSpPr>
            <a:spLocks noGrp="1"/>
          </p:cNvSpPr>
          <p:nvPr>
            <p:ph idx="1"/>
          </p:nvPr>
        </p:nvSpPr>
        <p:spPr>
          <a:xfrm>
            <a:off x="3373062" y="2133600"/>
            <a:ext cx="8131550" cy="3777622"/>
          </a:xfrm>
        </p:spPr>
        <p:txBody>
          <a:bodyPr>
            <a:normAutofit/>
          </a:bodyPr>
          <a:lstStyle/>
          <a:p>
            <a:pPr marL="0" indent="0">
              <a:lnSpc>
                <a:spcPct val="90000"/>
              </a:lnSpc>
              <a:buNone/>
            </a:pPr>
            <a:r>
              <a:rPr lang="en-US" sz="1000" b="1" i="1" u="sng" dirty="0"/>
              <a:t>POLICY:</a:t>
            </a:r>
            <a:r>
              <a:rPr lang="en-US" sz="1000" i="1" dirty="0"/>
              <a:t>	</a:t>
            </a:r>
          </a:p>
          <a:p>
            <a:pPr marL="0" indent="0">
              <a:lnSpc>
                <a:spcPct val="90000"/>
              </a:lnSpc>
              <a:buNone/>
            </a:pPr>
            <a:r>
              <a:rPr lang="en-US" sz="10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Arial" panose="020B0604020202020204" pitchFamily="34" charset="0"/>
              </a:rPr>
              <a:t>“OFFICE OF LONG-TERM LIVING BULLETIN-ISSUE DATE 04/09/10, EFFECTIVE DATE 04/09/10-NUMBER 05-10-01, 51-10-01, 52-10-01, 55-10-01, 59-10-01; SUBJECT Incident Management Policy for Office of Long-Term Living (OLTL) Home and Community-Based Services Programs-BY Jennifer Burnett, Deputy Secretary Office of Long-Term Living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r>
              <a:rPr lang="en-US" sz="1000" i="1" dirty="0"/>
              <a:t>This is a general policy for a critical incident reporting. It is mandatory that Administrators and Employees of ANASATASIA CARE SERVICES Healthcare, LLC- in-home care agency-report incidents related to individuals who receive home and community-based services and supports in or from this agency or registry.</a:t>
            </a:r>
          </a:p>
          <a:p>
            <a:pPr marL="0" indent="0">
              <a:lnSpc>
                <a:spcPct val="90000"/>
              </a:lnSpc>
              <a:buNone/>
            </a:pPr>
            <a:r>
              <a:rPr lang="en-US" sz="1000" i="1" dirty="0"/>
              <a:t>In interpreting this policy, the OLTL bulletin explains that it is important to Distinguish between Complaint and Incidents ,because of the  separate protocols and actions  taken when reporting an incident, it is important to understand and be able to distinguish between the following:</a:t>
            </a:r>
          </a:p>
          <a:p>
            <a:pPr marL="0" indent="0">
              <a:lnSpc>
                <a:spcPct val="90000"/>
              </a:lnSpc>
              <a:buNone/>
            </a:pPr>
            <a:endParaRPr lang="en-US" sz="1000" i="1" dirty="0"/>
          </a:p>
          <a:p>
            <a:pPr marL="0" indent="0">
              <a:lnSpc>
                <a:spcPct val="90000"/>
              </a:lnSpc>
              <a:buNone/>
            </a:pPr>
            <a:r>
              <a:rPr lang="en-US" sz="1000" i="1" dirty="0"/>
              <a:t>The critical Incident management system required by 55 Pa. Code Chapter 52 is a vital component of this process, which consists of providers responding to. Critical incidents, reporting them, investigating them and performing follow up as needed. The incident management policies enable provider development and provision of staff (training to protect program participants, definitions must be clear, and the process must be defined as to the required timeframes and the responsibilities of each party Involved.</a:t>
            </a:r>
          </a:p>
          <a:p>
            <a:pPr marL="0" indent="0">
              <a:lnSpc>
                <a:spcPct val="90000"/>
              </a:lnSpc>
              <a:buNone/>
            </a:pPr>
            <a:endParaRPr lang="en-US" sz="1000" i="1" dirty="0"/>
          </a:p>
          <a:p>
            <a:pPr marL="0" marR="0" lvl="0" indent="0" defTabSz="457200" rtl="0" eaLnBrk="1" fontAlgn="auto" latinLnBrk="0" hangingPunct="1">
              <a:lnSpc>
                <a:spcPct val="90000"/>
              </a:lnSpc>
              <a:spcBef>
                <a:spcPts val="1000"/>
              </a:spcBef>
              <a:spcAft>
                <a:spcPts val="0"/>
              </a:spcAft>
              <a:buClr>
                <a:srgbClr val="A53010"/>
              </a:buClr>
              <a:buSzTx/>
              <a:buFont typeface="Wingdings 3" charset="2"/>
              <a:buNone/>
              <a:tabLst/>
              <a:defRPr/>
            </a:pPr>
            <a:r>
              <a:rPr lang="en-US" sz="1000" i="1" dirty="0"/>
              <a:t>Since properly reporting critical incidents is key to monitoring the agency’s risk management and ensuring program improvement, it is important that agency consumers, representatives and/or family members be able to distinguish  between complaints and critical Incidents</a:t>
            </a:r>
            <a:r>
              <a:rPr kumimoji="0" lang="en-US" sz="1000" b="0" i="1" u="none" strike="noStrike" kern="1200" cap="none" spc="0" normalizeH="0" baseline="0" noProof="0" dirty="0">
                <a:ln>
                  <a:noFill/>
                </a:ln>
                <a:effectLst/>
                <a:uLnTx/>
                <a:uFillTx/>
                <a:latin typeface="Century Gothic" panose="020B0502020202020204"/>
                <a:ea typeface="+mn-ea"/>
                <a:cs typeface="+mn-cs"/>
              </a:rPr>
              <a:t>because there are separate protocols and actions to be taken when reporting an Incident.</a:t>
            </a:r>
          </a:p>
          <a:p>
            <a:pPr marL="0" indent="0">
              <a:lnSpc>
                <a:spcPct val="90000"/>
              </a:lnSpc>
              <a:buNone/>
            </a:pPr>
            <a:endParaRPr lang="en-US" sz="1000" i="1" dirty="0"/>
          </a:p>
        </p:txBody>
      </p:sp>
    </p:spTree>
    <p:extLst>
      <p:ext uri="{BB962C8B-B14F-4D97-AF65-F5344CB8AC3E}">
        <p14:creationId xmlns:p14="http://schemas.microsoft.com/office/powerpoint/2010/main" val="4076029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1FB2-08CE-E520-B288-B5D802030D4F}"/>
              </a:ext>
            </a:extLst>
          </p:cNvPr>
          <p:cNvSpPr>
            <a:spLocks noGrp="1"/>
          </p:cNvSpPr>
          <p:nvPr>
            <p:ph type="title"/>
          </p:nvPr>
        </p:nvSpPr>
        <p:spPr>
          <a:xfrm>
            <a:off x="2592925" y="624110"/>
            <a:ext cx="8911687" cy="679904"/>
          </a:xfrm>
        </p:spPr>
        <p:txBody>
          <a:bodyPr/>
          <a:lstStyle/>
          <a:p>
            <a:endParaRPr lang="en-US" dirty="0"/>
          </a:p>
        </p:txBody>
      </p:sp>
      <p:sp>
        <p:nvSpPr>
          <p:cNvPr id="3" name="Content Placeholder 2">
            <a:extLst>
              <a:ext uri="{FF2B5EF4-FFF2-40B4-BE49-F238E27FC236}">
                <a16:creationId xmlns:a16="http://schemas.microsoft.com/office/drawing/2014/main" id="{43B89378-CA4D-9C9B-E6DF-18F28CAE98F2}"/>
              </a:ext>
            </a:extLst>
          </p:cNvPr>
          <p:cNvSpPr>
            <a:spLocks noGrp="1"/>
          </p:cNvSpPr>
          <p:nvPr>
            <p:ph idx="1"/>
          </p:nvPr>
        </p:nvSpPr>
        <p:spPr>
          <a:xfrm>
            <a:off x="2589212" y="1550504"/>
            <a:ext cx="8915400" cy="4360718"/>
          </a:xfrm>
        </p:spPr>
        <p:txBody>
          <a:bodyPr>
            <a:normAutofit fontScale="62500" lnSpcReduction="20000"/>
          </a:bodyPr>
          <a:lstStyle/>
          <a:p>
            <a:r>
              <a:rPr lang="en-US" dirty="0"/>
              <a:t>Definitions </a:t>
            </a:r>
          </a:p>
          <a:p>
            <a:r>
              <a:rPr lang="en-US" dirty="0"/>
              <a:t>Critical Incident – An occurrence of an event that jeopardizes the participant’s health or welfare including:</a:t>
            </a:r>
          </a:p>
          <a:p>
            <a:endParaRPr lang="en-US" dirty="0"/>
          </a:p>
          <a:p>
            <a:r>
              <a:rPr lang="en-US" dirty="0"/>
              <a:t> (1) Death, serious injury or hospitalization of a participant.</a:t>
            </a:r>
          </a:p>
          <a:p>
            <a:r>
              <a:rPr lang="en-US" dirty="0"/>
              <a:t> (2) Provider and staff member misconduct including deliberate, willful, unlawful or dishonest activities.</a:t>
            </a:r>
          </a:p>
          <a:p>
            <a:r>
              <a:rPr lang="en-US" dirty="0"/>
              <a:t> (3) Abuse, including the infliction of injury, unreasonable confinement, intimidation, punishment or mental anguish, of the participant.  Abuse includes the following: </a:t>
            </a:r>
          </a:p>
          <a:p>
            <a:r>
              <a:rPr lang="en-US" dirty="0"/>
              <a:t>Physical abuse </a:t>
            </a:r>
          </a:p>
          <a:p>
            <a:r>
              <a:rPr lang="en-US" dirty="0"/>
              <a:t> Psychological abuse,</a:t>
            </a:r>
          </a:p>
          <a:p>
            <a:r>
              <a:rPr lang="en-US" dirty="0"/>
              <a:t>Sexual Abuse, </a:t>
            </a:r>
          </a:p>
          <a:p>
            <a:r>
              <a:rPr lang="en-US" dirty="0"/>
              <a:t>Verbal Abuse.</a:t>
            </a:r>
          </a:p>
          <a:p>
            <a:r>
              <a:rPr lang="en-US" dirty="0"/>
              <a:t>(4) Neglect the failure to provide a consumer with the reasonable care that he/she requires, including, but not limited to, food, clothing, shelter, medical care, personal hygiene, and protection from harm</a:t>
            </a:r>
          </a:p>
          <a:p>
            <a:r>
              <a:rPr lang="en-US" dirty="0"/>
              <a:t> (5) Exploitation an act of depriving, defrauding or otherwise obtaining the personal property of a consumer In an unjust or cruel manner, against one’s will, or without one’s consent or knowledge for the benefit of self or others.</a:t>
            </a:r>
          </a:p>
          <a:p>
            <a:r>
              <a:rPr lang="en-US" dirty="0"/>
              <a:t> (6) Service interruption, which is an event that results in the participant’s inability to receive services and that places the participant’s health or welfare at risk. </a:t>
            </a:r>
          </a:p>
          <a:p>
            <a:r>
              <a:rPr lang="en-US" dirty="0"/>
              <a:t> (7) Medication errors that result In hospitalization, an emergency room visit or other medical Intervention</a:t>
            </a:r>
          </a:p>
          <a:p>
            <a:endParaRPr lang="en-US" dirty="0"/>
          </a:p>
        </p:txBody>
      </p:sp>
    </p:spTree>
    <p:extLst>
      <p:ext uri="{BB962C8B-B14F-4D97-AF65-F5344CB8AC3E}">
        <p14:creationId xmlns:p14="http://schemas.microsoft.com/office/powerpoint/2010/main" val="196133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5F1E-8FAD-ADBB-28C4-011B062D640A}"/>
              </a:ext>
            </a:extLst>
          </p:cNvPr>
          <p:cNvSpPr>
            <a:spLocks noGrp="1"/>
          </p:cNvSpPr>
          <p:nvPr>
            <p:ph type="title"/>
          </p:nvPr>
        </p:nvSpPr>
        <p:spPr>
          <a:xfrm>
            <a:off x="1843391" y="624110"/>
            <a:ext cx="9383408" cy="1280890"/>
          </a:xfrm>
        </p:spPr>
        <p:txBody>
          <a:bodyPr>
            <a:normAutofit/>
          </a:bodyPr>
          <a:lstStyle/>
          <a:p>
            <a:r>
              <a:rPr lang="en-US" dirty="0">
                <a:solidFill>
                  <a:srgbClr val="FFFFFF"/>
                </a:solidFill>
              </a:rPr>
              <a:t>Reporting Critical Incidents </a:t>
            </a:r>
          </a:p>
        </p:txBody>
      </p:sp>
      <p:sp>
        <p:nvSpPr>
          <p:cNvPr id="3" name="Content Placeholder 2">
            <a:extLst>
              <a:ext uri="{FF2B5EF4-FFF2-40B4-BE49-F238E27FC236}">
                <a16:creationId xmlns:a16="http://schemas.microsoft.com/office/drawing/2014/main" id="{4541B1C3-B6D8-9E8D-26AD-2F236213DF74}"/>
              </a:ext>
            </a:extLst>
          </p:cNvPr>
          <p:cNvSpPr>
            <a:spLocks noGrp="1"/>
          </p:cNvSpPr>
          <p:nvPr>
            <p:ph idx="1"/>
          </p:nvPr>
        </p:nvSpPr>
        <p:spPr>
          <a:xfrm>
            <a:off x="1843392" y="2623930"/>
            <a:ext cx="9383408" cy="3287292"/>
          </a:xfrm>
        </p:spPr>
        <p:txBody>
          <a:bodyPr>
            <a:normAutofit/>
          </a:bodyPr>
          <a:lstStyle/>
          <a:p>
            <a:pPr marL="0" indent="0">
              <a:lnSpc>
                <a:spcPct val="90000"/>
              </a:lnSpc>
              <a:buNone/>
            </a:pPr>
            <a:r>
              <a:rPr lang="en-US" sz="1100" b="1" dirty="0"/>
              <a:t>NON-CRITICAL INCIDENTS</a:t>
            </a:r>
          </a:p>
          <a:p>
            <a:pPr>
              <a:lnSpc>
                <a:spcPct val="90000"/>
              </a:lnSpc>
              <a:buFont typeface="Wingdings" panose="05000000000000000000" pitchFamily="2" charset="2"/>
              <a:buChar char="q"/>
            </a:pPr>
            <a:r>
              <a:rPr lang="en-US" sz="1100" dirty="0"/>
              <a:t>Complaints are different from critical incidents and should not be reported as critical incidents. Dissatisfaction with any aspect of program operations, activities or services received or not received. All complaints should be directed to Anastasia Care Service’s Administrator or the direct care worker’s supervisor. If issues cannot be resolved or a consumer is not comfortable discussing them with the agency Administrator or the direct care worker’s supervisor, the Office of Long-Term Living (OLTL) Quality Assurance Helpline can be contacted at 800-757-5042. </a:t>
            </a:r>
          </a:p>
          <a:p>
            <a:pPr marL="0" indent="0">
              <a:lnSpc>
                <a:spcPct val="90000"/>
              </a:lnSpc>
              <a:buNone/>
            </a:pPr>
            <a:endParaRPr lang="en-US" sz="1100" dirty="0"/>
          </a:p>
          <a:p>
            <a:pPr>
              <a:lnSpc>
                <a:spcPct val="90000"/>
              </a:lnSpc>
              <a:buFont typeface="Wingdings" panose="05000000000000000000" pitchFamily="2" charset="2"/>
              <a:buChar char="q"/>
            </a:pPr>
            <a:r>
              <a:rPr lang="en-US" sz="1100" dirty="0"/>
              <a:t> Program fraud and financial abuse should not be reported as critical Incidents but should be reported in accordance with the OLTL Fraud &amp; Financial Abuse bulletin 05-11-04, 51-11- 04, 52-11-04, 54-11-04, 59-11-04 issued on August 8, 2011. </a:t>
            </a:r>
          </a:p>
          <a:p>
            <a:pPr marL="0" indent="0">
              <a:lnSpc>
                <a:spcPct val="90000"/>
              </a:lnSpc>
              <a:buNone/>
            </a:pPr>
            <a:endParaRPr lang="en-US" sz="1100" dirty="0"/>
          </a:p>
          <a:p>
            <a:pPr>
              <a:lnSpc>
                <a:spcPct val="90000"/>
              </a:lnSpc>
              <a:buFont typeface="Wingdings" panose="05000000000000000000" pitchFamily="2" charset="2"/>
              <a:buChar char="q"/>
            </a:pPr>
            <a:r>
              <a:rPr lang="en-US" sz="1100" dirty="0"/>
              <a:t> Pre-scheduled hospitalizations, or hospitalizations for routine Illnesses should not be reported as critical incidents.</a:t>
            </a:r>
          </a:p>
          <a:p>
            <a:pPr marL="0" indent="0">
              <a:lnSpc>
                <a:spcPct val="90000"/>
              </a:lnSpc>
              <a:buNone/>
            </a:pPr>
            <a:endParaRPr lang="en-US" sz="1100" dirty="0"/>
          </a:p>
          <a:p>
            <a:pPr>
              <a:lnSpc>
                <a:spcPct val="90000"/>
              </a:lnSpc>
              <a:buFont typeface="Wingdings" panose="05000000000000000000" pitchFamily="2" charset="2"/>
              <a:buChar char="q"/>
            </a:pPr>
            <a:r>
              <a:rPr lang="en-US" sz="1100" dirty="0"/>
              <a:t>A death due to natural causes should not be reported as a critical Incident</a:t>
            </a:r>
            <a:endParaRPr lang="en-US" sz="1100" b="1" dirty="0"/>
          </a:p>
        </p:txBody>
      </p:sp>
    </p:spTree>
    <p:extLst>
      <p:ext uri="{BB962C8B-B14F-4D97-AF65-F5344CB8AC3E}">
        <p14:creationId xmlns:p14="http://schemas.microsoft.com/office/powerpoint/2010/main" val="134798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E676A-8D56-CEF8-3DDB-5E5725A2AA29}"/>
              </a:ext>
            </a:extLst>
          </p:cNvPr>
          <p:cNvSpPr>
            <a:spLocks noGrp="1"/>
          </p:cNvSpPr>
          <p:nvPr>
            <p:ph type="title"/>
          </p:nvPr>
        </p:nvSpPr>
        <p:spPr>
          <a:xfrm>
            <a:off x="2592925" y="624110"/>
            <a:ext cx="8911687" cy="783271"/>
          </a:xfrm>
        </p:spPr>
        <p:txBody>
          <a:bodyPr/>
          <a:lstStyle/>
          <a:p>
            <a:r>
              <a:rPr lang="en-US" dirty="0"/>
              <a:t>Critical Incident Reporting Procedures</a:t>
            </a:r>
          </a:p>
        </p:txBody>
      </p:sp>
      <p:sp>
        <p:nvSpPr>
          <p:cNvPr id="3" name="Content Placeholder 2">
            <a:extLst>
              <a:ext uri="{FF2B5EF4-FFF2-40B4-BE49-F238E27FC236}">
                <a16:creationId xmlns:a16="http://schemas.microsoft.com/office/drawing/2014/main" id="{41D5B452-E7AC-032B-A7B7-FA4B5FCD034F}"/>
              </a:ext>
            </a:extLst>
          </p:cNvPr>
          <p:cNvSpPr>
            <a:spLocks noGrp="1"/>
          </p:cNvSpPr>
          <p:nvPr>
            <p:ph idx="1"/>
          </p:nvPr>
        </p:nvSpPr>
        <p:spPr>
          <a:xfrm>
            <a:off x="2446089" y="1407381"/>
            <a:ext cx="8915400" cy="4503841"/>
          </a:xfrm>
        </p:spPr>
        <p:txBody>
          <a:bodyPr>
            <a:normAutofit fontScale="85000" lnSpcReduction="10000"/>
          </a:bodyPr>
          <a:lstStyle/>
          <a:p>
            <a:pPr marL="0" marR="0">
              <a:lnSpc>
                <a:spcPct val="107000"/>
              </a:lnSpc>
              <a:spcBef>
                <a:spcPts val="0"/>
              </a:spcBef>
              <a:spcAft>
                <a:spcPts val="800"/>
              </a:spcAft>
            </a:pPr>
            <a:r>
              <a:rPr lang="en-US" sz="19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It is mandatory for any Staff member of Anastasia Care Services that discovers or has firsthand knowledge of the critical incident to report it immediately within 24/72 hours of occurrence  to the office.. This applies to Critical incidents that occurs AT ANY TIME, including- the time a service is being provided and when the provider fails to keep an appointed schedule.</a:t>
            </a:r>
          </a:p>
          <a:p>
            <a:pPr marL="0">
              <a:lnSpc>
                <a:spcPct val="107000"/>
              </a:lnSpc>
              <a:spcBef>
                <a:spcPts val="0"/>
              </a:spcBef>
              <a:spcAft>
                <a:spcPts val="800"/>
              </a:spcAft>
            </a:pPr>
            <a:r>
              <a:rPr lang="en-US" sz="19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If the incident occurs over the weekend, it must be reported the next business day.</a:t>
            </a:r>
          </a:p>
          <a:p>
            <a:pPr marL="0" marR="0">
              <a:lnSpc>
                <a:spcPct val="107000"/>
              </a:lnSpc>
              <a:spcBef>
                <a:spcPts val="0"/>
              </a:spcBef>
              <a:spcAft>
                <a:spcPts val="800"/>
              </a:spcAft>
            </a:pPr>
            <a:r>
              <a:rPr lang="en-US" sz="19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This may include calling 911, contacting APS (participants aged 18-59), Older Adults Protective Services (participants over age 60), law enforcement, the fire department or other authorities as appropriate.</a:t>
            </a:r>
          </a:p>
          <a:p>
            <a:pPr marL="0" marR="0">
              <a:lnSpc>
                <a:spcPct val="107000"/>
              </a:lnSpc>
              <a:spcBef>
                <a:spcPts val="0"/>
              </a:spcBef>
              <a:spcAft>
                <a:spcPts val="800"/>
              </a:spcAft>
            </a:pPr>
            <a:r>
              <a:rPr lang="en-US" sz="19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Anastasia Care Services will determine If the incident is reportable. A "critical incident" is defined above.</a:t>
            </a:r>
          </a:p>
          <a:p>
            <a:pPr marL="0" marR="0">
              <a:lnSpc>
                <a:spcPct val="107000"/>
              </a:lnSpc>
              <a:spcBef>
                <a:spcPts val="0"/>
              </a:spcBef>
              <a:spcAft>
                <a:spcPts val="800"/>
              </a:spcAft>
            </a:pPr>
            <a:r>
              <a:rPr lang="en-US" sz="19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Anastasia Care Services will contact the participant’s’ Support Coordinator  within 24 hours of the incident.  If the participant needed immediate intervention, the SC will be contacted immediately if 911 was not called.</a:t>
            </a:r>
          </a:p>
          <a:p>
            <a:pPr marL="0" marR="0">
              <a:lnSpc>
                <a:spcPct val="107000"/>
              </a:lnSpc>
              <a:spcBef>
                <a:spcPts val="0"/>
              </a:spcBef>
              <a:spcAft>
                <a:spcPts val="800"/>
              </a:spcAft>
            </a:pPr>
            <a:r>
              <a:rPr lang="en-US" sz="1900" dirty="0">
                <a:ln>
                  <a:noFill/>
                </a:ln>
                <a:solidFill>
                  <a:srgbClr val="4472C4"/>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Anastasia Care Services has a Critical Incident form that Is to be used by providers that provide services to participants in the Aging waiver. The form is to be e-mailed to OLTL at RA-Incident@pa.gov as specified In the Reporting section above. (Policy # OLTL-17.0B Critical Incident Report Form</a:t>
            </a:r>
          </a:p>
          <a:p>
            <a:endParaRPr lang="en-US" dirty="0"/>
          </a:p>
        </p:txBody>
      </p:sp>
    </p:spTree>
    <p:extLst>
      <p:ext uri="{BB962C8B-B14F-4D97-AF65-F5344CB8AC3E}">
        <p14:creationId xmlns:p14="http://schemas.microsoft.com/office/powerpoint/2010/main" val="2161388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8FC7-51B0-9F7D-5A0F-3A2E30E3EE80}"/>
              </a:ext>
            </a:extLst>
          </p:cNvPr>
          <p:cNvSpPr>
            <a:spLocks noGrp="1"/>
          </p:cNvSpPr>
          <p:nvPr>
            <p:ph type="title"/>
          </p:nvPr>
        </p:nvSpPr>
        <p:spPr>
          <a:xfrm>
            <a:off x="2592925" y="624110"/>
            <a:ext cx="8911687" cy="497024"/>
          </a:xfrm>
        </p:spPr>
        <p:txBody>
          <a:bodyPr>
            <a:normAutofit fontScale="90000"/>
          </a:bodyPr>
          <a:lstStyle/>
          <a:p>
            <a:r>
              <a:rPr lang="en-US" dirty="0"/>
              <a:t>Reporting  critical incidents continued.</a:t>
            </a:r>
          </a:p>
        </p:txBody>
      </p:sp>
      <p:graphicFrame>
        <p:nvGraphicFramePr>
          <p:cNvPr id="24" name="Content Placeholder 2">
            <a:extLst>
              <a:ext uri="{FF2B5EF4-FFF2-40B4-BE49-F238E27FC236}">
                <a16:creationId xmlns:a16="http://schemas.microsoft.com/office/drawing/2014/main" id="{19DD4BF1-23C4-56F6-00F2-BE918297643B}"/>
              </a:ext>
            </a:extLst>
          </p:cNvPr>
          <p:cNvGraphicFramePr>
            <a:graphicFrameLocks noGrp="1"/>
          </p:cNvGraphicFramePr>
          <p:nvPr>
            <p:ph idx="1"/>
          </p:nvPr>
        </p:nvGraphicFramePr>
        <p:xfrm>
          <a:off x="2589212" y="1550504"/>
          <a:ext cx="8915400" cy="4360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9552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9D53-F562-CCAC-049D-9184F9DE85C3}"/>
              </a:ext>
            </a:extLst>
          </p:cNvPr>
          <p:cNvSpPr>
            <a:spLocks noGrp="1"/>
          </p:cNvSpPr>
          <p:nvPr>
            <p:ph type="title"/>
          </p:nvPr>
        </p:nvSpPr>
        <p:spPr>
          <a:xfrm>
            <a:off x="2592925" y="624110"/>
            <a:ext cx="8911687" cy="579539"/>
          </a:xfrm>
        </p:spPr>
        <p:txBody>
          <a:bodyPr>
            <a:normAutofit fontScale="90000"/>
          </a:bodyPr>
          <a:lstStyle/>
          <a:p>
            <a:r>
              <a:rPr lang="en-US" dirty="0"/>
              <a:t>Incident report form </a:t>
            </a:r>
          </a:p>
        </p:txBody>
      </p:sp>
      <p:pic>
        <p:nvPicPr>
          <p:cNvPr id="9" name="Content Placeholder 8">
            <a:extLst>
              <a:ext uri="{FF2B5EF4-FFF2-40B4-BE49-F238E27FC236}">
                <a16:creationId xmlns:a16="http://schemas.microsoft.com/office/drawing/2014/main" id="{42839956-F2E3-D7F6-25D8-06368744880F}"/>
              </a:ext>
            </a:extLst>
          </p:cNvPr>
          <p:cNvPicPr>
            <a:picLocks noGrp="1" noChangeAspect="1"/>
          </p:cNvPicPr>
          <p:nvPr>
            <p:ph idx="1"/>
          </p:nvPr>
        </p:nvPicPr>
        <p:blipFill>
          <a:blip r:embed="rId2"/>
          <a:stretch>
            <a:fillRect/>
          </a:stretch>
        </p:blipFill>
        <p:spPr>
          <a:xfrm>
            <a:off x="3023118" y="1716088"/>
            <a:ext cx="6400800" cy="4195762"/>
          </a:xfrm>
        </p:spPr>
      </p:pic>
    </p:spTree>
    <p:extLst>
      <p:ext uri="{BB962C8B-B14F-4D97-AF65-F5344CB8AC3E}">
        <p14:creationId xmlns:p14="http://schemas.microsoft.com/office/powerpoint/2010/main" val="169652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04D82-A0D8-958A-79AE-6B6A744F29D5}"/>
              </a:ext>
            </a:extLst>
          </p:cNvPr>
          <p:cNvSpPr>
            <a:spLocks noGrp="1"/>
          </p:cNvSpPr>
          <p:nvPr>
            <p:ph type="title"/>
          </p:nvPr>
        </p:nvSpPr>
        <p:spPr/>
        <p:txBody>
          <a:bodyPr>
            <a:normAutofit fontScale="90000"/>
          </a:bodyPr>
          <a:lstStyle/>
          <a:p>
            <a:r>
              <a:rPr lang="en-US" dirty="0"/>
              <a:t> </a:t>
            </a:r>
            <a:r>
              <a:rPr lang="en-US" sz="6000" dirty="0"/>
              <a:t>WELCOME TO THE ANNUAL INSERVICE TRAINING </a:t>
            </a:r>
          </a:p>
        </p:txBody>
      </p:sp>
      <p:sp>
        <p:nvSpPr>
          <p:cNvPr id="3" name="Content Placeholder 2">
            <a:extLst>
              <a:ext uri="{FF2B5EF4-FFF2-40B4-BE49-F238E27FC236}">
                <a16:creationId xmlns:a16="http://schemas.microsoft.com/office/drawing/2014/main" id="{26A91D3B-DE2F-88BA-0E85-009FEC9537C1}"/>
              </a:ext>
            </a:extLst>
          </p:cNvPr>
          <p:cNvSpPr>
            <a:spLocks noGrp="1"/>
          </p:cNvSpPr>
          <p:nvPr>
            <p:ph idx="1"/>
          </p:nvPr>
        </p:nvSpPr>
        <p:spPr/>
        <p:txBody>
          <a:bodyPr/>
          <a:lstStyle/>
          <a:p>
            <a:pPr marL="0" indent="0">
              <a:buNone/>
            </a:pPr>
            <a:endParaRPr lang="en-US" dirty="0"/>
          </a:p>
          <a:p>
            <a:endParaRPr lang="en-US" dirty="0"/>
          </a:p>
        </p:txBody>
      </p:sp>
    </p:spTree>
    <p:extLst>
      <p:ext uri="{BB962C8B-B14F-4D97-AF65-F5344CB8AC3E}">
        <p14:creationId xmlns:p14="http://schemas.microsoft.com/office/powerpoint/2010/main" val="1448629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AFAE-1C42-A6CB-6564-BD16D81AA52A}"/>
              </a:ext>
            </a:extLst>
          </p:cNvPr>
          <p:cNvSpPr>
            <a:spLocks noGrp="1"/>
          </p:cNvSpPr>
          <p:nvPr>
            <p:ph type="title"/>
          </p:nvPr>
        </p:nvSpPr>
        <p:spPr>
          <a:xfrm>
            <a:off x="2592925" y="624110"/>
            <a:ext cx="8911687" cy="663514"/>
          </a:xfrm>
        </p:spPr>
        <p:txBody>
          <a:bodyPr/>
          <a:lstStyle/>
          <a:p>
            <a:r>
              <a:rPr lang="en-US" dirty="0"/>
              <a:t>Mandated Reporter</a:t>
            </a:r>
          </a:p>
        </p:txBody>
      </p:sp>
      <p:sp>
        <p:nvSpPr>
          <p:cNvPr id="3" name="Content Placeholder 2">
            <a:extLst>
              <a:ext uri="{FF2B5EF4-FFF2-40B4-BE49-F238E27FC236}">
                <a16:creationId xmlns:a16="http://schemas.microsoft.com/office/drawing/2014/main" id="{309F07DD-D936-8ED2-0818-8F6B501199EE}"/>
              </a:ext>
            </a:extLst>
          </p:cNvPr>
          <p:cNvSpPr>
            <a:spLocks noGrp="1"/>
          </p:cNvSpPr>
          <p:nvPr>
            <p:ph idx="1"/>
          </p:nvPr>
        </p:nvSpPr>
        <p:spPr>
          <a:xfrm>
            <a:off x="2589212" y="1772816"/>
            <a:ext cx="8915400" cy="4138406"/>
          </a:xfrm>
        </p:spPr>
        <p:txBody>
          <a:bodyPr>
            <a:normAutofit lnSpcReduction="10000"/>
          </a:bodyPr>
          <a:lstStyle/>
          <a:p>
            <a:r>
              <a:rPr lang="en-US" dirty="0"/>
              <a:t>All Direct Care workers  and Service Coordinators (SC) are required by law to be mandatory reporters of Critical Incidents. The entity who first discovers or learns of the critical incident (if they were not present when it occurs) is responsible  to report it.</a:t>
            </a:r>
          </a:p>
          <a:p>
            <a:r>
              <a:rPr lang="en-US" dirty="0"/>
              <a:t>The agency staff who first reported the critical incident must notify the participant (and possibly their representative) of filing a critical incident report within 24 hours of filing the report. This notice must be provided In a format that is easily understood by the participant and/or their representative. </a:t>
            </a:r>
          </a:p>
          <a:p>
            <a:r>
              <a:rPr lang="en-US" dirty="0"/>
              <a:t> If the participant’s representative is suspected of being involved with the critical incident, the representative should not be informed. – Within 48 hours of the conclusion of the critical Incident fact finding, the Service Coordinator must inform the participant of the resolution and measures taken to prevent recurrence. This must be documented In the critical incident report. </a:t>
            </a:r>
          </a:p>
          <a:p>
            <a:endParaRPr lang="en-US" dirty="0"/>
          </a:p>
        </p:txBody>
      </p:sp>
    </p:spTree>
    <p:extLst>
      <p:ext uri="{BB962C8B-B14F-4D97-AF65-F5344CB8AC3E}">
        <p14:creationId xmlns:p14="http://schemas.microsoft.com/office/powerpoint/2010/main" val="2018123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C819-E1DC-452A-A272-C7209F4F7F58}"/>
              </a:ext>
            </a:extLst>
          </p:cNvPr>
          <p:cNvSpPr>
            <a:spLocks noGrp="1"/>
          </p:cNvSpPr>
          <p:nvPr>
            <p:ph type="title"/>
          </p:nvPr>
        </p:nvSpPr>
        <p:spPr>
          <a:xfrm>
            <a:off x="2705467" y="281354"/>
            <a:ext cx="8911687" cy="914400"/>
          </a:xfrm>
        </p:spPr>
        <p:txBody>
          <a:bodyPr>
            <a:normAutofit/>
          </a:bodyPr>
          <a:lstStyle/>
          <a:p>
            <a:r>
              <a:rPr lang="en-US" dirty="0"/>
              <a:t>Report Process</a:t>
            </a:r>
          </a:p>
        </p:txBody>
      </p:sp>
      <p:sp>
        <p:nvSpPr>
          <p:cNvPr id="3" name="Content Placeholder 2">
            <a:extLst>
              <a:ext uri="{FF2B5EF4-FFF2-40B4-BE49-F238E27FC236}">
                <a16:creationId xmlns:a16="http://schemas.microsoft.com/office/drawing/2014/main" id="{7FEE50CE-CE12-71D4-8ACC-243FD1B34CF2}"/>
              </a:ext>
            </a:extLst>
          </p:cNvPr>
          <p:cNvSpPr>
            <a:spLocks noGrp="1"/>
          </p:cNvSpPr>
          <p:nvPr>
            <p:ph idx="1"/>
          </p:nvPr>
        </p:nvSpPr>
        <p:spPr>
          <a:xfrm>
            <a:off x="2589212" y="1089073"/>
            <a:ext cx="8915400" cy="4822149"/>
          </a:xfrm>
        </p:spPr>
        <p:txBody>
          <a:bodyPr>
            <a:normAutofit lnSpcReduction="10000"/>
          </a:bodyPr>
          <a:lstStyle/>
          <a:p>
            <a:r>
              <a:rPr lang="en-US" dirty="0"/>
              <a:t> Determine if the incident is Reportable: IF THERE IS IMMEDIATE DANGER or A MEDICAL EMERGENCY, CALL 911 and then inform your supervisor. </a:t>
            </a:r>
          </a:p>
          <a:p>
            <a:r>
              <a:rPr lang="en-US" dirty="0"/>
              <a:t>Report Incident using the incident report form  In cases of financial exploitation, inappropriate staff conduct, inappropriate staff interactions, inform your supervisor.  DCW may also require reporting of serious injury. ALL client deaths should be reported to supervisor, and then to appropriate agency, regardless of whether abuse/neglect is suspected. </a:t>
            </a:r>
          </a:p>
          <a:p>
            <a:r>
              <a:rPr lang="en-US" dirty="0"/>
              <a:t>Reporting Timeframes – Immediately  and within 24 hours of Incident </a:t>
            </a:r>
          </a:p>
          <a:p>
            <a:r>
              <a:rPr lang="en-US" dirty="0"/>
              <a:t>Protect the safety of the Participant, actions that can be taken immediately by a Direct Care Provider or Service Coordinator include but are not limited to the Participant </a:t>
            </a:r>
          </a:p>
          <a:p>
            <a:r>
              <a:rPr lang="en-US" dirty="0"/>
              <a:t> Remove worker from the Participant's services (if incident includes allegation of Improper behavior by that worker) and from servicing any CHC Participant until the investigation is complete. This may take up to 30 calendar days. • Interview Involved employee(s) as soon as possible following the Incident.</a:t>
            </a:r>
          </a:p>
          <a:p>
            <a:endParaRPr lang="en-US" dirty="0"/>
          </a:p>
        </p:txBody>
      </p:sp>
    </p:spTree>
    <p:extLst>
      <p:ext uri="{BB962C8B-B14F-4D97-AF65-F5344CB8AC3E}">
        <p14:creationId xmlns:p14="http://schemas.microsoft.com/office/powerpoint/2010/main" val="2577443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8E98B-5E48-4763-56C4-B7EFC02DD5F7}"/>
              </a:ext>
            </a:extLst>
          </p:cNvPr>
          <p:cNvSpPr>
            <a:spLocks noGrp="1"/>
          </p:cNvSpPr>
          <p:nvPr>
            <p:ph type="title"/>
          </p:nvPr>
        </p:nvSpPr>
        <p:spPr>
          <a:xfrm>
            <a:off x="2592925" y="624110"/>
            <a:ext cx="8911687" cy="796727"/>
          </a:xfrm>
        </p:spPr>
        <p:txBody>
          <a:bodyPr/>
          <a:lstStyle/>
          <a:p>
            <a:r>
              <a:rPr lang="en-US" dirty="0"/>
              <a:t>Notification to participants</a:t>
            </a:r>
          </a:p>
        </p:txBody>
      </p:sp>
      <p:sp>
        <p:nvSpPr>
          <p:cNvPr id="3" name="Content Placeholder 2">
            <a:extLst>
              <a:ext uri="{FF2B5EF4-FFF2-40B4-BE49-F238E27FC236}">
                <a16:creationId xmlns:a16="http://schemas.microsoft.com/office/drawing/2014/main" id="{5FA90D04-256C-9820-66EB-ACBAD2F5F1BF}"/>
              </a:ext>
            </a:extLst>
          </p:cNvPr>
          <p:cNvSpPr>
            <a:spLocks noGrp="1"/>
          </p:cNvSpPr>
          <p:nvPr>
            <p:ph idx="1"/>
          </p:nvPr>
        </p:nvSpPr>
        <p:spPr>
          <a:xfrm>
            <a:off x="2589212" y="1420837"/>
            <a:ext cx="8915400" cy="4490385"/>
          </a:xfrm>
        </p:spPr>
        <p:txBody>
          <a:bodyPr>
            <a:normAutofit/>
          </a:bodyPr>
          <a:lstStyle/>
          <a:p>
            <a:r>
              <a:rPr lang="en-US" sz="2000" dirty="0"/>
              <a:t>The participant shall receive notification of the results of the investigation and his or her right to challenge the results and/or state that he/she does not agree with the results and will have the ability to include comments/corrections. All information must be provided in a cognitively and linguistically accessible format. </a:t>
            </a:r>
          </a:p>
          <a:p>
            <a:r>
              <a:rPr lang="en-US" sz="2000" dirty="0"/>
              <a:t>The participant shall have the right to an unbiased, confidential review process. The participant has the right to have an advocate present during any Interview questioning. Confidentiality: </a:t>
            </a:r>
          </a:p>
          <a:p>
            <a:r>
              <a:rPr lang="en-US" sz="2000" dirty="0"/>
              <a:t>All information gathered as a result of an investigation of an alleged incident involving a participant Is confidential. </a:t>
            </a:r>
          </a:p>
          <a:p>
            <a:r>
              <a:rPr lang="en-US" sz="2000" dirty="0"/>
              <a:t>Guidance for Incidents that are also the subject of an Older Adults Protective Services </a:t>
            </a:r>
          </a:p>
        </p:txBody>
      </p:sp>
    </p:spTree>
    <p:extLst>
      <p:ext uri="{BB962C8B-B14F-4D97-AF65-F5344CB8AC3E}">
        <p14:creationId xmlns:p14="http://schemas.microsoft.com/office/powerpoint/2010/main" val="823407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8A8E-8B7F-A866-14D1-C01C88831F9F}"/>
              </a:ext>
            </a:extLst>
          </p:cNvPr>
          <p:cNvSpPr>
            <a:spLocks noGrp="1"/>
          </p:cNvSpPr>
          <p:nvPr>
            <p:ph type="title"/>
          </p:nvPr>
        </p:nvSpPr>
        <p:spPr>
          <a:xfrm>
            <a:off x="2592925" y="624110"/>
            <a:ext cx="8911687" cy="868788"/>
          </a:xfrm>
        </p:spPr>
        <p:txBody>
          <a:bodyPr/>
          <a:lstStyle/>
          <a:p>
            <a:r>
              <a:rPr lang="en-US" dirty="0"/>
              <a:t>Risk Mitigation </a:t>
            </a:r>
          </a:p>
        </p:txBody>
      </p:sp>
      <p:sp>
        <p:nvSpPr>
          <p:cNvPr id="3" name="Content Placeholder 2">
            <a:extLst>
              <a:ext uri="{FF2B5EF4-FFF2-40B4-BE49-F238E27FC236}">
                <a16:creationId xmlns:a16="http://schemas.microsoft.com/office/drawing/2014/main" id="{5A202347-D194-26F7-722A-D96977A6DD7A}"/>
              </a:ext>
            </a:extLst>
          </p:cNvPr>
          <p:cNvSpPr>
            <a:spLocks noGrp="1"/>
          </p:cNvSpPr>
          <p:nvPr>
            <p:ph idx="1"/>
          </p:nvPr>
        </p:nvSpPr>
        <p:spPr/>
        <p:txBody>
          <a:bodyPr>
            <a:normAutofit fontScale="92500" lnSpcReduction="10000"/>
          </a:bodyPr>
          <a:lstStyle/>
          <a:p>
            <a:r>
              <a:rPr lang="en-US" dirty="0"/>
              <a:t>All critical incident reports should show what steps were taken to address the issue that occurred, and what steps will be taken to prevent the issue from happening in the future.</a:t>
            </a:r>
          </a:p>
          <a:p>
            <a:endParaRPr lang="en-US" dirty="0"/>
          </a:p>
          <a:p>
            <a:r>
              <a:rPr lang="en-US" dirty="0"/>
              <a:t>Employee Removal or Suspension - Cases involving an agency and/or participant-directed employee may require the employee to be removed from the program. This includes requiring that the employee have no contact with the participant, or suspending the employee until the investigation Is completed. If the employee works for an agency, suspension may be with or without pay based upon the circumstances and the alleged incident and the employment policies of that agency. If the employee works for a participant-directed employer, suspension should be at the discretion of the participant. If the participant suspends the employee, the suspension will be without pay regardless of the circumstances and the alleged offense. </a:t>
            </a:r>
          </a:p>
        </p:txBody>
      </p:sp>
    </p:spTree>
    <p:extLst>
      <p:ext uri="{BB962C8B-B14F-4D97-AF65-F5344CB8AC3E}">
        <p14:creationId xmlns:p14="http://schemas.microsoft.com/office/powerpoint/2010/main" val="792311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23BB-D337-5417-28F2-B69CBFAA2CF3}"/>
              </a:ext>
            </a:extLst>
          </p:cNvPr>
          <p:cNvSpPr>
            <a:spLocks noGrp="1"/>
          </p:cNvSpPr>
          <p:nvPr>
            <p:ph type="title"/>
          </p:nvPr>
        </p:nvSpPr>
        <p:spPr>
          <a:xfrm>
            <a:off x="2592925" y="624110"/>
            <a:ext cx="8911687" cy="807125"/>
          </a:xfrm>
        </p:spPr>
        <p:txBody>
          <a:bodyPr/>
          <a:lstStyle/>
          <a:p>
            <a:r>
              <a:rPr lang="en-US" dirty="0"/>
              <a:t>Incident Closure </a:t>
            </a:r>
          </a:p>
        </p:txBody>
      </p:sp>
      <p:sp>
        <p:nvSpPr>
          <p:cNvPr id="8" name="Content Placeholder 7">
            <a:extLst>
              <a:ext uri="{FF2B5EF4-FFF2-40B4-BE49-F238E27FC236}">
                <a16:creationId xmlns:a16="http://schemas.microsoft.com/office/drawing/2014/main" id="{B26F1979-BA5E-44AD-3753-461D140AE60D}"/>
              </a:ext>
            </a:extLst>
          </p:cNvPr>
          <p:cNvSpPr>
            <a:spLocks noGrp="1"/>
          </p:cNvSpPr>
          <p:nvPr>
            <p:ph idx="1"/>
          </p:nvPr>
        </p:nvSpPr>
        <p:spPr>
          <a:xfrm>
            <a:off x="2589212" y="1323975"/>
            <a:ext cx="8915400" cy="4587247"/>
          </a:xfrm>
        </p:spPr>
        <p:txBody>
          <a:bodyPr>
            <a:normAutofit fontScale="92500" lnSpcReduction="20000"/>
          </a:bodyPr>
          <a:lstStyle/>
          <a:p>
            <a:r>
              <a:rPr lang="en-US" dirty="0"/>
              <a:t>After a Service Coordinator has completed the fact finding activities of the critical incident, they must enter the following information into Enterprise Incident Management or Social Assistance Management System within 30 days of the critical incident discovery date:</a:t>
            </a:r>
          </a:p>
          <a:p>
            <a:r>
              <a:rPr lang="en-US" dirty="0"/>
              <a:t>– Actions taken to secure the health and welfare of the participant.</a:t>
            </a:r>
          </a:p>
          <a:p>
            <a:r>
              <a:rPr lang="en-US" dirty="0"/>
              <a:t>– Changes made to the Individual Service Plan as a result of the</a:t>
            </a:r>
          </a:p>
          <a:p>
            <a:r>
              <a:rPr lang="en-US" dirty="0"/>
              <a:t>critical Incident.</a:t>
            </a:r>
          </a:p>
          <a:p>
            <a:r>
              <a:rPr lang="en-US" dirty="0"/>
              <a:t>– Measures taken to prevent or mitigate recurrence of the critical</a:t>
            </a:r>
          </a:p>
          <a:p>
            <a:r>
              <a:rPr lang="en-US" dirty="0"/>
              <a:t>incident, including making appropriate referrals.</a:t>
            </a:r>
          </a:p>
          <a:p>
            <a:endParaRPr lang="en-US" dirty="0"/>
          </a:p>
          <a:p>
            <a:r>
              <a:rPr lang="en-US" dirty="0"/>
              <a:t>• On rare occasions where outside circumstances prevent a critical</a:t>
            </a:r>
          </a:p>
          <a:p>
            <a:r>
              <a:rPr lang="en-US" dirty="0"/>
              <a:t>Incident from being concluded within 30 calendar days, an</a:t>
            </a:r>
          </a:p>
          <a:p>
            <a:r>
              <a:rPr lang="en-US" dirty="0"/>
              <a:t>extension may be requested from OLTL with appropriate</a:t>
            </a:r>
          </a:p>
          <a:p>
            <a:r>
              <a:rPr lang="en-US" dirty="0"/>
              <a:t>justification.</a:t>
            </a:r>
          </a:p>
        </p:txBody>
      </p:sp>
    </p:spTree>
    <p:extLst>
      <p:ext uri="{BB962C8B-B14F-4D97-AF65-F5344CB8AC3E}">
        <p14:creationId xmlns:p14="http://schemas.microsoft.com/office/powerpoint/2010/main" val="27906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087E1-FD89-0BAB-E543-AE2184A17585}"/>
              </a:ext>
            </a:extLst>
          </p:cNvPr>
          <p:cNvSpPr>
            <a:spLocks noGrp="1"/>
          </p:cNvSpPr>
          <p:nvPr>
            <p:ph type="title"/>
          </p:nvPr>
        </p:nvSpPr>
        <p:spPr>
          <a:xfrm>
            <a:off x="2592925" y="624110"/>
            <a:ext cx="8911687" cy="688496"/>
          </a:xfrm>
        </p:spPr>
        <p:txBody>
          <a:bodyPr/>
          <a:lstStyle/>
          <a:p>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Participant complaint resolution.</a:t>
            </a:r>
            <a:endParaRPr lang="en-US" dirty="0"/>
          </a:p>
        </p:txBody>
      </p:sp>
      <p:sp>
        <p:nvSpPr>
          <p:cNvPr id="3" name="Content Placeholder 2">
            <a:extLst>
              <a:ext uri="{FF2B5EF4-FFF2-40B4-BE49-F238E27FC236}">
                <a16:creationId xmlns:a16="http://schemas.microsoft.com/office/drawing/2014/main" id="{19FB1FC1-F3F1-127E-51BD-76CBD0341DBE}"/>
              </a:ext>
            </a:extLst>
          </p:cNvPr>
          <p:cNvSpPr>
            <a:spLocks noGrp="1"/>
          </p:cNvSpPr>
          <p:nvPr>
            <p:ph idx="1"/>
          </p:nvPr>
        </p:nvSpPr>
        <p:spPr>
          <a:xfrm>
            <a:off x="2589212" y="1312606"/>
            <a:ext cx="8915400" cy="4598616"/>
          </a:xfrm>
        </p:spPr>
        <p:txBody>
          <a:bodyPr>
            <a:normAutofit fontScale="92500" lnSpcReduction="10000"/>
          </a:bodyPr>
          <a:lstStyle/>
          <a:p>
            <a:pPr marL="0" indent="0">
              <a:buNone/>
            </a:pPr>
            <a:r>
              <a:rPr lang="en-US" sz="2800" b="1" dirty="0"/>
              <a:t>Purpose </a:t>
            </a:r>
          </a:p>
          <a:p>
            <a:pPr marL="0" indent="0">
              <a:buNone/>
            </a:pPr>
            <a:r>
              <a:rPr lang="en-US" dirty="0"/>
              <a:t>To outline the process for addressing participant complaints/grievances to prevent unfair practice, harassment and discrimination against participants in accordance with § 52.18 (f).</a:t>
            </a:r>
          </a:p>
          <a:p>
            <a:pPr marL="0" indent="0">
              <a:buNone/>
            </a:pPr>
            <a:r>
              <a:rPr lang="en-US" dirty="0"/>
              <a:t>Anastasia Care Services has implemented a system to record, respond and resolve a consumer’s complaint and to make those records available, upon request, to the Pennsylvania Department of Human Services (Department). </a:t>
            </a:r>
          </a:p>
          <a:p>
            <a:r>
              <a:rPr lang="en-US" dirty="0"/>
              <a:t>The management process must feature how the complaint Is. </a:t>
            </a:r>
          </a:p>
          <a:p>
            <a:r>
              <a:rPr lang="en-US" dirty="0"/>
              <a:t> I.	Received</a:t>
            </a:r>
          </a:p>
          <a:p>
            <a:r>
              <a:rPr lang="en-US" dirty="0"/>
              <a:t>ii.	Recorded</a:t>
            </a:r>
          </a:p>
          <a:p>
            <a:r>
              <a:rPr lang="en-US" dirty="0"/>
              <a:t>iii.	Acknowledged</a:t>
            </a:r>
          </a:p>
          <a:p>
            <a:r>
              <a:rPr lang="en-US" dirty="0"/>
              <a:t>iv.	Resolved</a:t>
            </a:r>
          </a:p>
          <a:p>
            <a:r>
              <a:rPr lang="en-US" dirty="0"/>
              <a:t>v.	Resolution Communicated</a:t>
            </a:r>
          </a:p>
          <a:p>
            <a:endParaRPr lang="en-US" dirty="0"/>
          </a:p>
        </p:txBody>
      </p:sp>
    </p:spTree>
    <p:extLst>
      <p:ext uri="{BB962C8B-B14F-4D97-AF65-F5344CB8AC3E}">
        <p14:creationId xmlns:p14="http://schemas.microsoft.com/office/powerpoint/2010/main" val="3794735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8375-9FAE-CA78-2BBD-35D99094941B}"/>
              </a:ext>
            </a:extLst>
          </p:cNvPr>
          <p:cNvSpPr>
            <a:spLocks noGrp="1"/>
          </p:cNvSpPr>
          <p:nvPr>
            <p:ph type="title"/>
          </p:nvPr>
        </p:nvSpPr>
        <p:spPr>
          <a:xfrm>
            <a:off x="2592925" y="624110"/>
            <a:ext cx="8911687" cy="939219"/>
          </a:xfrm>
        </p:spPr>
        <p:txBody>
          <a:bodyPr/>
          <a:lstStyle/>
          <a:p>
            <a:r>
              <a:rPr lang="en-US" dirty="0"/>
              <a:t>Procedure for Participant Complaint</a:t>
            </a:r>
          </a:p>
        </p:txBody>
      </p:sp>
      <p:sp>
        <p:nvSpPr>
          <p:cNvPr id="3" name="Content Placeholder 2">
            <a:extLst>
              <a:ext uri="{FF2B5EF4-FFF2-40B4-BE49-F238E27FC236}">
                <a16:creationId xmlns:a16="http://schemas.microsoft.com/office/drawing/2014/main" id="{CCB5205B-2411-ECF1-5A00-73D8A2D90D83}"/>
              </a:ext>
            </a:extLst>
          </p:cNvPr>
          <p:cNvSpPr>
            <a:spLocks noGrp="1"/>
          </p:cNvSpPr>
          <p:nvPr>
            <p:ph idx="1"/>
          </p:nvPr>
        </p:nvSpPr>
        <p:spPr>
          <a:xfrm>
            <a:off x="2597841" y="1563329"/>
            <a:ext cx="8915400" cy="4318397"/>
          </a:xfrm>
        </p:spPr>
        <p:txBody>
          <a:bodyPr>
            <a:normAutofit fontScale="92500" lnSpcReduction="10000"/>
          </a:bodyPr>
          <a:lstStyle/>
          <a:p>
            <a:pPr marL="0" marR="0" indent="0" algn="just">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In order to ensure that consumer complaints are accurately recorded, appropriately responded to; and successfully resolved, Anastasia Care Services LLC shall implement a system that contains: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The name of the participant.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The nature of the complaint.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The date of the complaint.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The provider’s actions to resolve the complaint.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The participant’s satisfaction to the resolution of the complaint.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The provider shall review the complaint system at least quarterly to:</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Analyze the number of complaints resolved to the participant’s satisfaction.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Analyze the number of complaints not resolved to the participant’s satisfaction.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Measure the number of complaints referred to the Department for resolution</a:t>
            </a:r>
          </a:p>
          <a:p>
            <a:pPr marL="0" marR="0" indent="0" algn="just">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5B626C90-7563-D883-851D-D6A972F40D8C}"/>
                  </a:ext>
                </a:extLst>
              </p:cNvPr>
              <p:cNvGraphicFramePr>
                <a:graphicFrameLocks noChangeAspect="1"/>
              </p:cNvGraphicFramePr>
              <p:nvPr>
                <p:extLst>
                  <p:ext uri="{D42A27DB-BD31-4B8C-83A1-F6EECF244321}">
                    <p14:modId xmlns:p14="http://schemas.microsoft.com/office/powerpoint/2010/main" val="184728770"/>
                  </p:ext>
                </p:extLst>
              </p:nvPr>
            </p:nvGraphicFramePr>
            <p:xfrm>
              <a:off x="-321764" y="2114550"/>
              <a:ext cx="3048000" cy="1714500"/>
            </p:xfrm>
            <a:graphic>
              <a:graphicData uri="http://schemas.microsoft.com/office/powerpoint/2016/slidezoom">
                <pslz:sldZm>
                  <pslz:sldZmObj sldId="278" cId="732411423">
                    <pslz:zmPr id="{E7D55DB1-02C1-4B3D-ABC9-255F13216425}"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5" name="Slide Zoom 4">
                <a:extLst>
                  <a:ext uri="{FF2B5EF4-FFF2-40B4-BE49-F238E27FC236}">
                    <a16:creationId xmlns:a16="http://schemas.microsoft.com/office/drawing/2014/main" id="{5B626C90-7563-D883-851D-D6A972F40D8C}"/>
                  </a:ext>
                </a:extLst>
              </p:cNvPr>
              <p:cNvPicPr>
                <a:picLocks noGrp="1" noRot="1" noChangeAspect="1" noMove="1" noResize="1" noEditPoints="1" noAdjustHandles="1" noChangeArrowheads="1" noChangeShapeType="1"/>
              </p:cNvPicPr>
              <p:nvPr/>
            </p:nvPicPr>
            <p:blipFill>
              <a:blip r:embed="rId2"/>
              <a:stretch>
                <a:fillRect/>
              </a:stretch>
            </p:blipFill>
            <p:spPr>
              <a:xfrm>
                <a:off x="-321764" y="211455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732411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64FB-08BB-8001-7180-D3F7E74B818E}"/>
              </a:ext>
            </a:extLst>
          </p:cNvPr>
          <p:cNvSpPr>
            <a:spLocks noGrp="1"/>
          </p:cNvSpPr>
          <p:nvPr>
            <p:ph type="title"/>
          </p:nvPr>
        </p:nvSpPr>
        <p:spPr>
          <a:xfrm>
            <a:off x="2592925" y="624110"/>
            <a:ext cx="8911687" cy="433165"/>
          </a:xfrm>
        </p:spPr>
        <p:txBody>
          <a:bodyPr>
            <a:normAutofit fontScale="90000"/>
          </a:bodyPr>
          <a:lstStyle/>
          <a:p>
            <a:r>
              <a:rPr lang="en-US" dirty="0"/>
              <a:t>Procedure  for complaints resolution</a:t>
            </a:r>
          </a:p>
        </p:txBody>
      </p:sp>
      <p:sp>
        <p:nvSpPr>
          <p:cNvPr id="3" name="Content Placeholder 2">
            <a:extLst>
              <a:ext uri="{FF2B5EF4-FFF2-40B4-BE49-F238E27FC236}">
                <a16:creationId xmlns:a16="http://schemas.microsoft.com/office/drawing/2014/main" id="{1C1B604D-F093-5B38-B4F1-97A5149A7713}"/>
              </a:ext>
            </a:extLst>
          </p:cNvPr>
          <p:cNvSpPr>
            <a:spLocks noGrp="1"/>
          </p:cNvSpPr>
          <p:nvPr>
            <p:ph idx="1"/>
          </p:nvPr>
        </p:nvSpPr>
        <p:spPr>
          <a:xfrm>
            <a:off x="2589212" y="1247775"/>
            <a:ext cx="8915400" cy="4663447"/>
          </a:xfrm>
        </p:spPr>
        <p:txBody>
          <a:bodyPr>
            <a:normAutofit fontScale="70000" lnSpcReduction="20000"/>
          </a:bodyPr>
          <a:lstStyle/>
          <a:p>
            <a:r>
              <a:rPr lang="en-US" dirty="0"/>
              <a:t>• All consumers and participants shall have access to grievance/complaint procedures. Consumers and Participants, who intend to file or who file grievances/complaints, shall not  be retaliated against or be discriminated against by other participants; and/or, be coerced or have their actions interfered with by other participants</a:t>
            </a:r>
          </a:p>
          <a:p>
            <a:r>
              <a:rPr lang="en-US" dirty="0"/>
              <a:t> Participants shall prepare a written submission of the grievance/complaint within one week of the incident/issue. The submission shall contain the following information: </a:t>
            </a:r>
          </a:p>
          <a:p>
            <a:r>
              <a:rPr lang="en-US" dirty="0"/>
              <a:t> Name of participant </a:t>
            </a:r>
          </a:p>
          <a:p>
            <a:r>
              <a:rPr lang="en-US" dirty="0"/>
              <a:t> Nature of complaint </a:t>
            </a:r>
          </a:p>
          <a:p>
            <a:r>
              <a:rPr lang="en-US" dirty="0"/>
              <a:t> Date of complaint </a:t>
            </a:r>
          </a:p>
          <a:p>
            <a:r>
              <a:rPr lang="en-US" dirty="0"/>
              <a:t> Providers actions to resolve the complaint </a:t>
            </a:r>
          </a:p>
          <a:p>
            <a:r>
              <a:rPr lang="en-US" dirty="0"/>
              <a:t> Participant’s satisfaction to the resolution of the complaint</a:t>
            </a:r>
          </a:p>
          <a:p>
            <a:r>
              <a:rPr lang="en-US" dirty="0"/>
              <a:t>  Review the complaint system at least quarterly </a:t>
            </a:r>
          </a:p>
          <a:p>
            <a:r>
              <a:rPr lang="en-US" dirty="0"/>
              <a:t> Analyze number of complaint resolved to the participants satisfaction</a:t>
            </a:r>
          </a:p>
          <a:p>
            <a:r>
              <a:rPr lang="en-US" dirty="0"/>
              <a:t>  discuss with the Supervisor or Administrator. Complaints do not Include personnel actions such as performance evaluations, rates of pay, position re-classifications, or position terminations due to reduction in work force.</a:t>
            </a:r>
          </a:p>
          <a:p>
            <a:r>
              <a:rPr lang="en-US" dirty="0"/>
              <a:t>  If Supervisor and participant have unresolved issues, after discussion, a written report of the unresolved Issues and the original grievance/complaint shall be submitted to the Manager/Administrator. • Manager/Administrator reviews the grievance/complaint and unresolved Issues and responds to the participant within one week. </a:t>
            </a:r>
          </a:p>
          <a:p>
            <a:endParaRPr lang="en-US" dirty="0"/>
          </a:p>
        </p:txBody>
      </p:sp>
    </p:spTree>
    <p:extLst>
      <p:ext uri="{BB962C8B-B14F-4D97-AF65-F5344CB8AC3E}">
        <p14:creationId xmlns:p14="http://schemas.microsoft.com/office/powerpoint/2010/main" val="464116267"/>
      </p:ext>
    </p:extLst>
  </p:cSld>
  <p:clrMapOvr>
    <a:masterClrMapping/>
  </p:clrMapOvr>
  <p:extLst>
    <p:ext uri="{6950BFC3-D8DA-4A85-94F7-54DA5524770B}">
      <p188:commentRel xmlns:p188="http://schemas.microsoft.com/office/powerpoint/2018/8/main" r:id="rId2"/>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BF93A-ACEB-7527-C32E-2844A384E992}"/>
              </a:ext>
            </a:extLst>
          </p:cNvPr>
          <p:cNvSpPr>
            <a:spLocks noGrp="1"/>
          </p:cNvSpPr>
          <p:nvPr>
            <p:ph type="title"/>
          </p:nvPr>
        </p:nvSpPr>
        <p:spPr/>
        <p:txBody>
          <a:bodyPr/>
          <a:lstStyle/>
          <a:p>
            <a:r>
              <a:rPr lang="en-US" dirty="0"/>
              <a:t>Procedure Continued.</a:t>
            </a:r>
          </a:p>
        </p:txBody>
      </p:sp>
      <p:sp>
        <p:nvSpPr>
          <p:cNvPr id="3" name="Content Placeholder 2">
            <a:extLst>
              <a:ext uri="{FF2B5EF4-FFF2-40B4-BE49-F238E27FC236}">
                <a16:creationId xmlns:a16="http://schemas.microsoft.com/office/drawing/2014/main" id="{60782E2A-DFA8-422D-AC95-75827AA5835B}"/>
              </a:ext>
            </a:extLst>
          </p:cNvPr>
          <p:cNvSpPr>
            <a:spLocks noGrp="1"/>
          </p:cNvSpPr>
          <p:nvPr>
            <p:ph idx="1"/>
          </p:nvPr>
        </p:nvSpPr>
        <p:spPr/>
        <p:txBody>
          <a:bodyPr/>
          <a:lstStyle/>
          <a:p>
            <a:pPr marL="0" indent="0">
              <a:buNone/>
            </a:pPr>
            <a:r>
              <a:rPr lang="en-US" dirty="0"/>
              <a:t>Anastasia Care Services  shall develop a QMP when the numbers of complaints resolved to a participant’s satisfaction are less than the number of complaints not resolved to a participant’s satisfaction.</a:t>
            </a:r>
          </a:p>
          <a:p>
            <a:pPr marL="0" indent="0">
              <a:buNone/>
            </a:pPr>
            <a:r>
              <a:rPr lang="en-US" dirty="0"/>
              <a:t> The provider shall submit a copy of the provider’s complaint system procedures to the Department upon request.</a:t>
            </a:r>
          </a:p>
          <a:p>
            <a:pPr marL="0" indent="0">
              <a:buNone/>
            </a:pPr>
            <a:r>
              <a:rPr lang="en-US" dirty="0"/>
              <a:t> The provider shall submit the Information under subsection (c) to the Department upon request.</a:t>
            </a:r>
          </a:p>
          <a:p>
            <a:pPr marL="0" indent="0">
              <a:buNone/>
            </a:pPr>
            <a:r>
              <a:rPr lang="en-US" dirty="0"/>
              <a:t>All Complaints will be directed to the participant’s Service Coordinator and/or employee’s supervisor/manager when Issued</a:t>
            </a:r>
          </a:p>
        </p:txBody>
      </p:sp>
    </p:spTree>
    <p:extLst>
      <p:ext uri="{BB962C8B-B14F-4D97-AF65-F5344CB8AC3E}">
        <p14:creationId xmlns:p14="http://schemas.microsoft.com/office/powerpoint/2010/main" val="2559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9D37-8D33-6A26-1CB7-5706CDDFCE10}"/>
              </a:ext>
            </a:extLst>
          </p:cNvPr>
          <p:cNvSpPr>
            <a:spLocks noGrp="1"/>
          </p:cNvSpPr>
          <p:nvPr>
            <p:ph type="title"/>
          </p:nvPr>
        </p:nvSpPr>
        <p:spPr>
          <a:xfrm>
            <a:off x="2592925" y="624110"/>
            <a:ext cx="8911687" cy="518890"/>
          </a:xfrm>
        </p:spPr>
        <p:txBody>
          <a:bodyPr>
            <a:normAutofit fontScale="90000"/>
          </a:bodyPr>
          <a:lstStyle/>
          <a:p>
            <a:r>
              <a:rPr lang="en-US" dirty="0"/>
              <a:t>Department-issued policies and procedures. </a:t>
            </a:r>
            <a:br>
              <a:rPr lang="en-US" dirty="0"/>
            </a:br>
            <a:endParaRPr lang="en-US" dirty="0"/>
          </a:p>
        </p:txBody>
      </p:sp>
      <p:sp>
        <p:nvSpPr>
          <p:cNvPr id="3" name="Content Placeholder 2">
            <a:extLst>
              <a:ext uri="{FF2B5EF4-FFF2-40B4-BE49-F238E27FC236}">
                <a16:creationId xmlns:a16="http://schemas.microsoft.com/office/drawing/2014/main" id="{6EF6CB64-0163-A78A-16D2-5A2515678EA0}"/>
              </a:ext>
            </a:extLst>
          </p:cNvPr>
          <p:cNvSpPr>
            <a:spLocks noGrp="1"/>
          </p:cNvSpPr>
          <p:nvPr>
            <p:ph idx="1"/>
          </p:nvPr>
        </p:nvSpPr>
        <p:spPr>
          <a:xfrm>
            <a:off x="2589212" y="1238250"/>
            <a:ext cx="8915400" cy="4672972"/>
          </a:xfrm>
        </p:spPr>
        <p:txBody>
          <a:bodyPr>
            <a:normAutofit/>
          </a:bodyPr>
          <a:lstStyle/>
          <a:p>
            <a:r>
              <a:rPr lang="en-US" dirty="0"/>
              <a:t>PURPOSE</a:t>
            </a:r>
            <a:endParaRPr lang="en-US" b="1" dirty="0"/>
          </a:p>
          <a:p>
            <a:r>
              <a:rPr lang="en-US" dirty="0"/>
              <a:t>Anastasia Care Services  LLC ensures compliance with chapter 55 PA Code §§ 52.14(c). Ongoing Responsibilities of Providers and shall implement the policies under § 52.11(a)(5).</a:t>
            </a:r>
          </a:p>
          <a:p>
            <a:r>
              <a:rPr lang="en-US" dirty="0"/>
              <a:t>Compliance with the  Staff member training. Policy must be in accordance with this chapter and any licensing requirements that the applicant Is required to meet.</a:t>
            </a:r>
            <a:br>
              <a:rPr lang="en-US" dirty="0"/>
            </a:br>
            <a:r>
              <a:rPr lang="en-US" dirty="0"/>
              <a:t> Participant complaint management process. </a:t>
            </a:r>
          </a:p>
          <a:p>
            <a:r>
              <a:rPr lang="en-US" dirty="0"/>
              <a:t>Participant complaint management process.</a:t>
            </a:r>
          </a:p>
          <a:p>
            <a:r>
              <a:rPr lang="en-US" dirty="0"/>
              <a:t> Critical Incident Reporting  and Management. </a:t>
            </a:r>
          </a:p>
          <a:p>
            <a:r>
              <a:rPr lang="en-US" dirty="0"/>
              <a:t> Quality and Risk Management. Policy must be In accordance with this chapter.</a:t>
            </a:r>
          </a:p>
          <a:p>
            <a:r>
              <a:rPr lang="en-US" dirty="0"/>
              <a:t>Infection Control practices Included in orientation and annual training </a:t>
            </a:r>
          </a:p>
        </p:txBody>
      </p:sp>
    </p:spTree>
    <p:extLst>
      <p:ext uri="{BB962C8B-B14F-4D97-AF65-F5344CB8AC3E}">
        <p14:creationId xmlns:p14="http://schemas.microsoft.com/office/powerpoint/2010/main" val="3698900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CAFE-6453-6D12-9F8B-A5D6FC3D897E}"/>
              </a:ext>
            </a:extLst>
          </p:cNvPr>
          <p:cNvSpPr>
            <a:spLocks noGrp="1"/>
          </p:cNvSpPr>
          <p:nvPr>
            <p:ph type="title"/>
          </p:nvPr>
        </p:nvSpPr>
        <p:spPr/>
        <p:txBody>
          <a:bodyPr/>
          <a:lstStyle/>
          <a:p>
            <a:r>
              <a:rPr lang="en-US" dirty="0"/>
              <a:t>Training Objectives</a:t>
            </a:r>
          </a:p>
        </p:txBody>
      </p:sp>
      <p:sp>
        <p:nvSpPr>
          <p:cNvPr id="3" name="Content Placeholder 2">
            <a:extLst>
              <a:ext uri="{FF2B5EF4-FFF2-40B4-BE49-F238E27FC236}">
                <a16:creationId xmlns:a16="http://schemas.microsoft.com/office/drawing/2014/main" id="{352DF829-D681-A4DF-CBC7-AE41AD051806}"/>
              </a:ext>
            </a:extLst>
          </p:cNvPr>
          <p:cNvSpPr>
            <a:spLocks noGrp="1"/>
          </p:cNvSpPr>
          <p:nvPr>
            <p:ph idx="1"/>
          </p:nvPr>
        </p:nvSpPr>
        <p:spPr>
          <a:xfrm>
            <a:off x="1637969" y="2133600"/>
            <a:ext cx="9866643" cy="3777622"/>
          </a:xfrm>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Prevention of abuse and exploitation of participants.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Reporting critical incidents.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Participant complaint resolution.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Department-Issued policies and procedures.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Provider’s quality management plan.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Fraud and financial abuse prevention</a:t>
            </a:r>
            <a:endParaRPr lang="en-US" sz="2800" dirty="0"/>
          </a:p>
        </p:txBody>
      </p:sp>
    </p:spTree>
    <p:extLst>
      <p:ext uri="{BB962C8B-B14F-4D97-AF65-F5344CB8AC3E}">
        <p14:creationId xmlns:p14="http://schemas.microsoft.com/office/powerpoint/2010/main" val="2709649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83F6-39E8-A4BA-3F8B-AEA6F8EFFA3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F9D1627-4B5A-D3F1-5296-295677C99D15}"/>
              </a:ext>
            </a:extLst>
          </p:cNvPr>
          <p:cNvSpPr>
            <a:spLocks noGrp="1"/>
          </p:cNvSpPr>
          <p:nvPr>
            <p:ph idx="1"/>
          </p:nvPr>
        </p:nvSpPr>
        <p:spPr/>
        <p:txBody>
          <a:bodyPr>
            <a:normAutofit fontScale="85000" lnSpcReduction="20000"/>
          </a:bodyPr>
          <a:lstStyle/>
          <a:p>
            <a:r>
              <a:rPr lang="en-US" dirty="0"/>
              <a:t>PROCEDURES</a:t>
            </a:r>
          </a:p>
          <a:p>
            <a:r>
              <a:rPr lang="en-US" dirty="0"/>
              <a:t>• As referencing 52.11(a)(5)(I)-(xii).</a:t>
            </a:r>
          </a:p>
          <a:p>
            <a:r>
              <a:rPr lang="en-US" dirty="0"/>
              <a:t>• (c) A provider shall implement the policies under § 52.11(a)(5). 52.11(a)(5)(I) Compliance with this chapter.</a:t>
            </a:r>
          </a:p>
          <a:p>
            <a:r>
              <a:rPr lang="en-US" dirty="0"/>
              <a:t>• (iii) Compliance with the Americans with Disabilities Act (42 U.S.C.A. §§ 12101-12213). (v) Staff member training.</a:t>
            </a:r>
          </a:p>
          <a:p>
            <a:r>
              <a:rPr lang="en-US" dirty="0"/>
              <a:t>• Policies will be in accordance with this chapter and any licensing requirements that the applicant is required to meet.</a:t>
            </a:r>
          </a:p>
          <a:p>
            <a:r>
              <a:rPr lang="en-US" dirty="0"/>
              <a:t>• (vi) • (vii) Critical Incident Management. Policy must be In accordance with this chapter and any licensing requirements that the</a:t>
            </a:r>
          </a:p>
          <a:p>
            <a:r>
              <a:rPr lang="en-US" dirty="0"/>
              <a:t>applicant is required to meet.</a:t>
            </a:r>
          </a:p>
          <a:p>
            <a:r>
              <a:rPr lang="en-US" dirty="0"/>
              <a:t>• (viii) Quality Management. Policy must be In accordance with this chapter and any licensing requirements that the</a:t>
            </a:r>
          </a:p>
          <a:p>
            <a:r>
              <a:rPr lang="en-US" dirty="0"/>
              <a:t>applicant Is required to mee</a:t>
            </a:r>
          </a:p>
          <a:p>
            <a:endParaRPr lang="en-US" dirty="0"/>
          </a:p>
        </p:txBody>
      </p:sp>
    </p:spTree>
    <p:extLst>
      <p:ext uri="{BB962C8B-B14F-4D97-AF65-F5344CB8AC3E}">
        <p14:creationId xmlns:p14="http://schemas.microsoft.com/office/powerpoint/2010/main" val="3592852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84013-3C7D-01D8-C008-85A9DEFBA6CC}"/>
              </a:ext>
            </a:extLst>
          </p:cNvPr>
          <p:cNvSpPr>
            <a:spLocks noGrp="1"/>
          </p:cNvSpPr>
          <p:nvPr>
            <p:ph type="title"/>
          </p:nvPr>
        </p:nvSpPr>
        <p:spPr>
          <a:xfrm>
            <a:off x="2592925" y="624110"/>
            <a:ext cx="8911687" cy="694327"/>
          </a:xfrm>
        </p:spPr>
        <p:txBody>
          <a:bodyPr>
            <a:normAutofit fontScale="90000"/>
          </a:bodyPr>
          <a:lstStyle/>
          <a:p>
            <a: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Provider’s quality management plan. </a:t>
            </a:r>
            <a:b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en-US" dirty="0"/>
          </a:p>
        </p:txBody>
      </p:sp>
      <p:sp>
        <p:nvSpPr>
          <p:cNvPr id="3" name="Content Placeholder 2">
            <a:extLst>
              <a:ext uri="{FF2B5EF4-FFF2-40B4-BE49-F238E27FC236}">
                <a16:creationId xmlns:a16="http://schemas.microsoft.com/office/drawing/2014/main" id="{820F1341-8F9A-638A-5958-8BE1E1A833E1}"/>
              </a:ext>
            </a:extLst>
          </p:cNvPr>
          <p:cNvSpPr>
            <a:spLocks noGrp="1"/>
          </p:cNvSpPr>
          <p:nvPr>
            <p:ph idx="1"/>
          </p:nvPr>
        </p:nvSpPr>
        <p:spPr>
          <a:xfrm>
            <a:off x="2589212" y="1871330"/>
            <a:ext cx="8915400" cy="4039892"/>
          </a:xfrm>
        </p:spPr>
        <p:txBody>
          <a:bodyPr>
            <a:normAutofit fontScale="85000" lnSpcReduction="20000"/>
          </a:bodyPr>
          <a:lstStyle/>
          <a:p>
            <a:r>
              <a:rPr lang="en-US" dirty="0"/>
              <a:t>PURPOSE</a:t>
            </a:r>
          </a:p>
          <a:p>
            <a:pPr marL="0" indent="0">
              <a:buNone/>
            </a:pPr>
            <a:r>
              <a:rPr lang="en-US" dirty="0"/>
              <a:t> To ensure that quality improvement processes and activities are regularly conducted for ongoing agency and client service improvement.</a:t>
            </a:r>
          </a:p>
          <a:p>
            <a:r>
              <a:rPr lang="en-US" dirty="0"/>
              <a:t>POLICY</a:t>
            </a:r>
          </a:p>
          <a:p>
            <a:r>
              <a:rPr lang="en-US" dirty="0"/>
              <a:t>Anastasia Care Services LLC is committed to delivering quality services and promotes a philosophy of continuous quality improvement throughout. The Agency develops and implements quality improvement processes</a:t>
            </a:r>
          </a:p>
          <a:p>
            <a:r>
              <a:rPr lang="en-US" dirty="0"/>
              <a:t>and activities, which are used to monitor performance and evaluate and improve the delivery of client services.</a:t>
            </a:r>
          </a:p>
          <a:p>
            <a:r>
              <a:rPr lang="en-US" dirty="0"/>
              <a:t>DEFINITIONS</a:t>
            </a:r>
          </a:p>
          <a:p>
            <a:pPr marL="0" indent="0">
              <a:buNone/>
            </a:pPr>
            <a:r>
              <a:rPr lang="en-US" dirty="0"/>
              <a:t>.Continuous Quality Improvement</a:t>
            </a:r>
          </a:p>
          <a:p>
            <a:r>
              <a:rPr lang="en-US" dirty="0"/>
              <a:t>Continuous Quality Improvement (CQI) Is an organizational process in which personnel identify, plan, and implement ongoing improvements in service delivery. </a:t>
            </a:r>
          </a:p>
          <a:p>
            <a:r>
              <a:rPr lang="en-US" dirty="0"/>
              <a:t>CQI provides a vital way to assess and monitor the delivery of services to ensure that they are consistent with an agency’s policies &amp; procedures and home care principles &amp; best practices.</a:t>
            </a:r>
          </a:p>
        </p:txBody>
      </p:sp>
    </p:spTree>
    <p:extLst>
      <p:ext uri="{BB962C8B-B14F-4D97-AF65-F5344CB8AC3E}">
        <p14:creationId xmlns:p14="http://schemas.microsoft.com/office/powerpoint/2010/main" val="1815054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82AF-406D-2567-9F2A-9B0B9B657943}"/>
              </a:ext>
            </a:extLst>
          </p:cNvPr>
          <p:cNvSpPr>
            <a:spLocks noGrp="1"/>
          </p:cNvSpPr>
          <p:nvPr>
            <p:ph type="title"/>
          </p:nvPr>
        </p:nvSpPr>
        <p:spPr>
          <a:xfrm>
            <a:off x="2592925" y="624110"/>
            <a:ext cx="8911687" cy="631580"/>
          </a:xfrm>
        </p:spPr>
        <p:txBody>
          <a:bodyPr>
            <a:normAutofit fontScale="90000"/>
          </a:bodyPr>
          <a:lstStyle/>
          <a:p>
            <a:r>
              <a:rPr lang="en-US" dirty="0"/>
              <a:t>Procedure for </a:t>
            </a:r>
            <a: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j-ea"/>
                <a:cs typeface="+mj-cs"/>
              </a:rPr>
              <a:t>quality management plan. </a:t>
            </a:r>
            <a:endParaRPr lang="en-US" dirty="0"/>
          </a:p>
        </p:txBody>
      </p:sp>
      <p:sp>
        <p:nvSpPr>
          <p:cNvPr id="3" name="Content Placeholder 2">
            <a:extLst>
              <a:ext uri="{FF2B5EF4-FFF2-40B4-BE49-F238E27FC236}">
                <a16:creationId xmlns:a16="http://schemas.microsoft.com/office/drawing/2014/main" id="{C9BEAED0-A7B4-DB74-2A69-7E379350B1E4}"/>
              </a:ext>
            </a:extLst>
          </p:cNvPr>
          <p:cNvSpPr>
            <a:spLocks noGrp="1"/>
          </p:cNvSpPr>
          <p:nvPr>
            <p:ph idx="1"/>
          </p:nvPr>
        </p:nvSpPr>
        <p:spPr/>
        <p:txBody>
          <a:bodyPr>
            <a:normAutofit fontScale="62500" lnSpcReduction="20000"/>
          </a:bodyPr>
          <a:lstStyle/>
          <a:p>
            <a:pPr marL="0" indent="0">
              <a:buNone/>
            </a:pPr>
            <a:r>
              <a:rPr lang="en-US" dirty="0"/>
              <a:t>The Manager/Administrator shall be responsible for establishing, maintaining and implementing a continuous quality improvement system/plan.</a:t>
            </a:r>
          </a:p>
          <a:p>
            <a:pPr marL="0" indent="0">
              <a:buNone/>
            </a:pPr>
            <a:r>
              <a:rPr lang="en-US" dirty="0"/>
              <a:t>All employees shall:</a:t>
            </a:r>
          </a:p>
          <a:p>
            <a:r>
              <a:rPr lang="en-US" dirty="0"/>
              <a:t>• I. Be involved in CQI;</a:t>
            </a:r>
          </a:p>
          <a:p>
            <a:r>
              <a:rPr lang="en-US" dirty="0"/>
              <a:t>• ii. Receive orientation and training related to CQI; and,</a:t>
            </a:r>
          </a:p>
          <a:p>
            <a:r>
              <a:rPr lang="en-US" dirty="0"/>
              <a:t>• iii. Bear a responsibility for CQI.</a:t>
            </a:r>
          </a:p>
          <a:p>
            <a:pPr marL="0" indent="0">
              <a:buNone/>
            </a:pPr>
            <a:r>
              <a:rPr lang="en-US" dirty="0"/>
              <a:t>Clients, families and employees shall be involved in decision-making, regarding quality improvement activities.</a:t>
            </a:r>
          </a:p>
          <a:p>
            <a:r>
              <a:rPr lang="en-US" dirty="0"/>
              <a:t>When issues are identified, employees shall be consulted and corrective action shall be taken to resolve</a:t>
            </a:r>
          </a:p>
          <a:p>
            <a:r>
              <a:rPr lang="en-US" dirty="0"/>
              <a:t>the problem or Issue.</a:t>
            </a:r>
          </a:p>
          <a:p>
            <a:r>
              <a:rPr lang="en-US" dirty="0"/>
              <a:t>Regular staff meetings shall be held and information</a:t>
            </a:r>
          </a:p>
          <a:p>
            <a:r>
              <a:rPr lang="en-US" dirty="0"/>
              <a:t>shall be shared to ensure that an acceptable level of</a:t>
            </a:r>
          </a:p>
          <a:p>
            <a:r>
              <a:rPr lang="en-US" dirty="0"/>
              <a:t>quality control is maintained.</a:t>
            </a:r>
          </a:p>
          <a:p>
            <a:r>
              <a:rPr lang="en-US" dirty="0"/>
              <a:t>The effectiveness of any corrective actions taken shall be evaluated by the Manager/ Administrator, using feedback from everyone Involved.</a:t>
            </a:r>
          </a:p>
          <a:p>
            <a:r>
              <a:rPr lang="en-US" dirty="0"/>
              <a:t>Activities used in maintaining quality control shall include, but not be limited to, the following:</a:t>
            </a:r>
          </a:p>
          <a:p>
            <a:endParaRPr lang="en-US" dirty="0"/>
          </a:p>
        </p:txBody>
      </p:sp>
    </p:spTree>
    <p:extLst>
      <p:ext uri="{BB962C8B-B14F-4D97-AF65-F5344CB8AC3E}">
        <p14:creationId xmlns:p14="http://schemas.microsoft.com/office/powerpoint/2010/main" val="395180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CDAE-3DA1-5D7B-E9BE-18AB6DB5DD5B}"/>
              </a:ext>
            </a:extLst>
          </p:cNvPr>
          <p:cNvSpPr>
            <a:spLocks noGrp="1"/>
          </p:cNvSpPr>
          <p:nvPr>
            <p:ph type="title"/>
          </p:nvPr>
        </p:nvSpPr>
        <p:spPr/>
        <p:txBody>
          <a:bodyPr/>
          <a:lstStyle/>
          <a:p>
            <a:r>
              <a:rPr lang="en-US" dirty="0"/>
              <a:t>Quality Management continued </a:t>
            </a:r>
          </a:p>
        </p:txBody>
      </p:sp>
      <p:sp>
        <p:nvSpPr>
          <p:cNvPr id="3" name="Content Placeholder 2">
            <a:extLst>
              <a:ext uri="{FF2B5EF4-FFF2-40B4-BE49-F238E27FC236}">
                <a16:creationId xmlns:a16="http://schemas.microsoft.com/office/drawing/2014/main" id="{4DD9700F-72DD-52A0-B244-7B12BBE8E450}"/>
              </a:ext>
            </a:extLst>
          </p:cNvPr>
          <p:cNvSpPr>
            <a:spLocks noGrp="1"/>
          </p:cNvSpPr>
          <p:nvPr>
            <p:ph idx="1"/>
          </p:nvPr>
        </p:nvSpPr>
        <p:spPr/>
        <p:txBody>
          <a:bodyPr>
            <a:normAutofit fontScale="77500" lnSpcReduction="20000"/>
          </a:bodyPr>
          <a:lstStyle/>
          <a:p>
            <a:pPr marL="0" indent="0">
              <a:buNone/>
            </a:pPr>
            <a:r>
              <a:rPr lang="en-US" dirty="0"/>
              <a:t> </a:t>
            </a:r>
            <a:r>
              <a:rPr lang="en-US" b="1" dirty="0"/>
              <a:t>Human Resource Management</a:t>
            </a:r>
          </a:p>
          <a:p>
            <a:r>
              <a:rPr lang="en-US" dirty="0"/>
              <a:t> I. All candidates for employment shall be carefully screened prior to hiring including conducting a criminal background check on them. </a:t>
            </a:r>
          </a:p>
          <a:p>
            <a:r>
              <a:rPr lang="en-US" dirty="0"/>
              <a:t>ii. Clients shall receive service and care from employees who have the necessary knowledge, training, experience, skills and qualifications to provide safe, ethical and effective service. B</a:t>
            </a:r>
          </a:p>
          <a:p>
            <a:pPr marL="0" indent="0">
              <a:buNone/>
            </a:pPr>
            <a:r>
              <a:rPr lang="en-US" dirty="0"/>
              <a:t> </a:t>
            </a:r>
            <a:r>
              <a:rPr lang="en-US" b="1" dirty="0"/>
              <a:t>Supervision</a:t>
            </a:r>
          </a:p>
          <a:p>
            <a:r>
              <a:rPr lang="en-US" dirty="0"/>
              <a:t> I. All homecare workers shall be supervised on a regular basis, which includes in-home assessments of practical skills when delivering personal care services.</a:t>
            </a:r>
          </a:p>
          <a:p>
            <a:r>
              <a:rPr lang="en-US" dirty="0"/>
              <a:t> ii. Assessments shall be performed on a semi-annual basis and more frequently, if necessary.</a:t>
            </a:r>
          </a:p>
          <a:p>
            <a:pPr marL="0" indent="0">
              <a:buNone/>
            </a:pPr>
            <a:r>
              <a:rPr lang="en-US" dirty="0"/>
              <a:t> </a:t>
            </a:r>
            <a:r>
              <a:rPr lang="en-US" b="1" dirty="0"/>
              <a:t>In-home Visits </a:t>
            </a:r>
          </a:p>
          <a:p>
            <a:pPr marL="0" indent="0">
              <a:buNone/>
            </a:pPr>
            <a:r>
              <a:rPr lang="en-US" dirty="0"/>
              <a:t>Supervisor shall make regular, In-home visits to all clients, who receive personal care, to</a:t>
            </a:r>
          </a:p>
          <a:p>
            <a:r>
              <a:rPr lang="en-US" dirty="0"/>
              <a:t>: I. Review the service plan</a:t>
            </a:r>
          </a:p>
          <a:p>
            <a:r>
              <a:rPr lang="en-US" dirty="0"/>
              <a:t> ii. Determine effectiveness of service</a:t>
            </a:r>
          </a:p>
          <a:p>
            <a:r>
              <a:rPr lang="en-US" dirty="0"/>
              <a:t> Determine client satisfaction</a:t>
            </a:r>
          </a:p>
        </p:txBody>
      </p:sp>
    </p:spTree>
    <p:extLst>
      <p:ext uri="{BB962C8B-B14F-4D97-AF65-F5344CB8AC3E}">
        <p14:creationId xmlns:p14="http://schemas.microsoft.com/office/powerpoint/2010/main" val="1678124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9E787-4A63-4FF8-331C-62957A0848A5}"/>
              </a:ext>
            </a:extLst>
          </p:cNvPr>
          <p:cNvSpPr>
            <a:spLocks noGrp="1"/>
          </p:cNvSpPr>
          <p:nvPr>
            <p:ph type="title"/>
          </p:nvPr>
        </p:nvSpPr>
        <p:spPr>
          <a:xfrm>
            <a:off x="2592925" y="624110"/>
            <a:ext cx="8911687" cy="718915"/>
          </a:xfrm>
        </p:spPr>
        <p:txBody>
          <a:bodyPr/>
          <a:lstStyle/>
          <a:p>
            <a:r>
              <a:rPr lang="en-US" dirty="0"/>
              <a:t>Quality Management continued </a:t>
            </a:r>
          </a:p>
        </p:txBody>
      </p:sp>
      <p:sp>
        <p:nvSpPr>
          <p:cNvPr id="3" name="Content Placeholder 2">
            <a:extLst>
              <a:ext uri="{FF2B5EF4-FFF2-40B4-BE49-F238E27FC236}">
                <a16:creationId xmlns:a16="http://schemas.microsoft.com/office/drawing/2014/main" id="{C13313F2-0527-631F-3AA2-F3693735371A}"/>
              </a:ext>
            </a:extLst>
          </p:cNvPr>
          <p:cNvSpPr>
            <a:spLocks noGrp="1"/>
          </p:cNvSpPr>
          <p:nvPr>
            <p:ph idx="1"/>
          </p:nvPr>
        </p:nvSpPr>
        <p:spPr>
          <a:xfrm>
            <a:off x="2589212" y="1514475"/>
            <a:ext cx="8915400" cy="4396747"/>
          </a:xfrm>
        </p:spPr>
        <p:txBody>
          <a:bodyPr>
            <a:normAutofit fontScale="92500" lnSpcReduction="10000"/>
          </a:bodyPr>
          <a:lstStyle/>
          <a:p>
            <a:pPr marL="0" indent="0">
              <a:buNone/>
            </a:pPr>
            <a:r>
              <a:rPr lang="en-US" dirty="0"/>
              <a:t>Internal quality monitoring activities include, but are not limited to, the following:</a:t>
            </a:r>
          </a:p>
          <a:p>
            <a:r>
              <a:rPr lang="en-US" dirty="0"/>
              <a:t>  Client Complaints and Incident Reports These shall be reviewed on a regular basis to:</a:t>
            </a:r>
          </a:p>
          <a:p>
            <a:r>
              <a:rPr lang="en-US" dirty="0"/>
              <a:t> Ensure that quality control measures have been taken and that the  correct processes were followed;</a:t>
            </a:r>
          </a:p>
          <a:p>
            <a:r>
              <a:rPr lang="en-US" dirty="0"/>
              <a:t> Measure staff skills and  performance. </a:t>
            </a:r>
          </a:p>
          <a:p>
            <a:r>
              <a:rPr lang="en-US" dirty="0"/>
              <a:t>A summary incident log form shall be used to categorize various types of incidents. </a:t>
            </a:r>
          </a:p>
          <a:p>
            <a:r>
              <a:rPr lang="en-US" dirty="0"/>
              <a:t> Client Satisfaction Survey -a questionnaire shall be sent to all clients requesting feedback on their satisfaction with the Agency’s services.  The Information submitted shall be analyzed and corrective actions shall be taken if it is determined that client services are In need of improvement, as perceived by the client. </a:t>
            </a:r>
          </a:p>
          <a:p>
            <a:r>
              <a:rPr lang="en-US" dirty="0"/>
              <a:t>Client Record/Documentation Audit to ensure compliance .</a:t>
            </a:r>
          </a:p>
        </p:txBody>
      </p:sp>
    </p:spTree>
    <p:extLst>
      <p:ext uri="{BB962C8B-B14F-4D97-AF65-F5344CB8AC3E}">
        <p14:creationId xmlns:p14="http://schemas.microsoft.com/office/powerpoint/2010/main" val="1069344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732A-5FF9-FA0D-929B-785FBD09CBCF}"/>
              </a:ext>
            </a:extLst>
          </p:cNvPr>
          <p:cNvSpPr>
            <a:spLocks noGrp="1"/>
          </p:cNvSpPr>
          <p:nvPr>
            <p:ph type="title"/>
          </p:nvPr>
        </p:nvSpPr>
        <p:spPr>
          <a:xfrm>
            <a:off x="2592925" y="624110"/>
            <a:ext cx="8911687" cy="747490"/>
          </a:xfrm>
        </p:spPr>
        <p:txBody>
          <a:bodyPr>
            <a:normAutofit fontScale="90000"/>
          </a:bodyPr>
          <a:lstStyle/>
          <a:p>
            <a:r>
              <a:rPr lang="en-US" dirty="0"/>
              <a:t>FRAUD &amp; FINANCIAL ABUSE PREVENTION.</a:t>
            </a:r>
          </a:p>
        </p:txBody>
      </p:sp>
      <p:sp>
        <p:nvSpPr>
          <p:cNvPr id="3" name="Content Placeholder 2">
            <a:extLst>
              <a:ext uri="{FF2B5EF4-FFF2-40B4-BE49-F238E27FC236}">
                <a16:creationId xmlns:a16="http://schemas.microsoft.com/office/drawing/2014/main" id="{ED685173-F343-47E7-7719-B82B74BD0E88}"/>
              </a:ext>
            </a:extLst>
          </p:cNvPr>
          <p:cNvSpPr>
            <a:spLocks noGrp="1"/>
          </p:cNvSpPr>
          <p:nvPr>
            <p:ph idx="1"/>
          </p:nvPr>
        </p:nvSpPr>
        <p:spPr>
          <a:xfrm>
            <a:off x="2589212" y="1581150"/>
            <a:ext cx="8915400" cy="4330072"/>
          </a:xfrm>
        </p:spPr>
        <p:txBody>
          <a:bodyPr/>
          <a:lstStyle/>
          <a:p>
            <a:r>
              <a:rPr lang="en-US" dirty="0"/>
              <a:t>PURPOSE</a:t>
            </a:r>
          </a:p>
          <a:p>
            <a:r>
              <a:rPr lang="en-US" dirty="0"/>
              <a:t>To define the legal activities employees must not become involved in when providing client care.</a:t>
            </a:r>
          </a:p>
          <a:p>
            <a:r>
              <a:rPr lang="en-US" dirty="0"/>
              <a:t>To ensure clients’ finances and property are properly safeguarded, documented and accounted for</a:t>
            </a:r>
          </a:p>
          <a:p>
            <a:r>
              <a:rPr lang="en-US" dirty="0"/>
              <a:t>To prohibit Agency or registry from allowing a consumer to client to endorse a check to the home care agency or registry.</a:t>
            </a:r>
          </a:p>
          <a:p>
            <a:r>
              <a:rPr lang="en-US" dirty="0"/>
              <a:t> To protect clients and employees; and,</a:t>
            </a:r>
          </a:p>
          <a:p>
            <a:r>
              <a:rPr lang="en-US" dirty="0"/>
              <a:t>In the case of misuse, to provide direction In the investigation and reporting of alleged misuse.</a:t>
            </a:r>
          </a:p>
        </p:txBody>
      </p:sp>
    </p:spTree>
    <p:extLst>
      <p:ext uri="{BB962C8B-B14F-4D97-AF65-F5344CB8AC3E}">
        <p14:creationId xmlns:p14="http://schemas.microsoft.com/office/powerpoint/2010/main" val="1349805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014D3-320F-DF80-E1ED-23BFF28D6A60}"/>
              </a:ext>
            </a:extLst>
          </p:cNvPr>
          <p:cNvSpPr>
            <a:spLocks noGrp="1"/>
          </p:cNvSpPr>
          <p:nvPr>
            <p:ph type="title"/>
          </p:nvPr>
        </p:nvSpPr>
        <p:spPr>
          <a:xfrm>
            <a:off x="2592925" y="624110"/>
            <a:ext cx="8911687" cy="899890"/>
          </a:xfrm>
        </p:spPr>
        <p:txBody>
          <a:bodyPr/>
          <a:lstStyle/>
          <a:p>
            <a:r>
              <a:rPr lang="en-US" dirty="0"/>
              <a:t>Policy on Financial Fraud and Abuse </a:t>
            </a:r>
          </a:p>
        </p:txBody>
      </p:sp>
      <p:sp>
        <p:nvSpPr>
          <p:cNvPr id="3" name="Content Placeholder 2">
            <a:extLst>
              <a:ext uri="{FF2B5EF4-FFF2-40B4-BE49-F238E27FC236}">
                <a16:creationId xmlns:a16="http://schemas.microsoft.com/office/drawing/2014/main" id="{D079108D-86B5-EDE2-F318-70BD802FF8DE}"/>
              </a:ext>
            </a:extLst>
          </p:cNvPr>
          <p:cNvSpPr>
            <a:spLocks noGrp="1"/>
          </p:cNvSpPr>
          <p:nvPr>
            <p:ph idx="1"/>
          </p:nvPr>
        </p:nvSpPr>
        <p:spPr>
          <a:xfrm>
            <a:off x="2589212" y="1695450"/>
            <a:ext cx="8915400" cy="4215772"/>
          </a:xfrm>
        </p:spPr>
        <p:txBody>
          <a:bodyPr>
            <a:normAutofit fontScale="92500" lnSpcReduction="20000"/>
          </a:bodyPr>
          <a:lstStyle/>
          <a:p>
            <a:pPr marL="0" indent="0">
              <a:buNone/>
            </a:pPr>
            <a:r>
              <a:rPr lang="en-US" dirty="0"/>
              <a:t>Anastasia Care Services LLC has strict criteria, policies and procedures involving a client’s finances/ property legalities and recording the clients’ financial transactions for managing client’s property: I.e. Employees shall not partake in the following, which include, but are not limited to:</a:t>
            </a:r>
          </a:p>
          <a:p>
            <a:r>
              <a:rPr lang="en-US" dirty="0"/>
              <a:t>Accepting Power of Attorney for a client, client’s representative, family or other responsible person associated with the client;</a:t>
            </a:r>
          </a:p>
          <a:p>
            <a:r>
              <a:rPr lang="en-US" dirty="0"/>
              <a:t>Becoming an appointee or have any legal involvement with the client, client’s representative, family or other responsible person;</a:t>
            </a:r>
          </a:p>
          <a:p>
            <a:r>
              <a:rPr lang="en-US" dirty="0"/>
              <a:t>Assisting a client in making out his/her will;</a:t>
            </a:r>
          </a:p>
          <a:p>
            <a:r>
              <a:rPr lang="en-US" dirty="0"/>
              <a:t>Becoming beneficiaries of a client’s will. If an employee suspects he/she Is a beneficiary or Executor of a client’s will, that suspicion shall be reported to the Supervisor</a:t>
            </a:r>
          </a:p>
          <a:p>
            <a:r>
              <a:rPr lang="en-US" dirty="0"/>
              <a:t> Another form of abuse is “financial abuse.” This involves taking property or money from a resident or encouraging a resident to hand over his/her assets. Residents have the right to protection of their money and property.</a:t>
            </a:r>
          </a:p>
          <a:p>
            <a:endParaRPr lang="en-US" dirty="0"/>
          </a:p>
        </p:txBody>
      </p:sp>
    </p:spTree>
    <p:extLst>
      <p:ext uri="{BB962C8B-B14F-4D97-AF65-F5344CB8AC3E}">
        <p14:creationId xmlns:p14="http://schemas.microsoft.com/office/powerpoint/2010/main" val="1839236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8AE3-B66F-08AF-E33A-38CF0432BA29}"/>
              </a:ext>
            </a:extLst>
          </p:cNvPr>
          <p:cNvSpPr>
            <a:spLocks noGrp="1"/>
          </p:cNvSpPr>
          <p:nvPr>
            <p:ph type="title"/>
          </p:nvPr>
        </p:nvSpPr>
        <p:spPr>
          <a:xfrm>
            <a:off x="2592925" y="624110"/>
            <a:ext cx="8911687" cy="633190"/>
          </a:xfrm>
        </p:spPr>
        <p:txBody>
          <a:bodyPr>
            <a:normAutofit fontScale="90000"/>
          </a:bodyPr>
          <a:lstStyle/>
          <a:p>
            <a:r>
              <a:rPr lang="en-US" dirty="0"/>
              <a:t>Procedures  for financial transactions </a:t>
            </a:r>
          </a:p>
        </p:txBody>
      </p:sp>
      <p:sp>
        <p:nvSpPr>
          <p:cNvPr id="3" name="Content Placeholder 2">
            <a:extLst>
              <a:ext uri="{FF2B5EF4-FFF2-40B4-BE49-F238E27FC236}">
                <a16:creationId xmlns:a16="http://schemas.microsoft.com/office/drawing/2014/main" id="{5E84138A-36B3-7843-D546-ECEF011D0BBC}"/>
              </a:ext>
            </a:extLst>
          </p:cNvPr>
          <p:cNvSpPr>
            <a:spLocks noGrp="1"/>
          </p:cNvSpPr>
          <p:nvPr>
            <p:ph idx="1"/>
          </p:nvPr>
        </p:nvSpPr>
        <p:spPr>
          <a:xfrm>
            <a:off x="2960687" y="1552575"/>
            <a:ext cx="8915400" cy="4272922"/>
          </a:xfrm>
        </p:spPr>
        <p:txBody>
          <a:bodyPr>
            <a:normAutofit fontScale="85000" lnSpcReduction="20000"/>
          </a:bodyPr>
          <a:lstStyle/>
          <a:p>
            <a:r>
              <a:rPr lang="en-US" dirty="0"/>
              <a:t>1. Financial transactions, conducted on behalf of clients, may include:</a:t>
            </a:r>
          </a:p>
          <a:p>
            <a:r>
              <a:rPr lang="en-US" dirty="0"/>
              <a:t>a. Assisting with household budgeting;</a:t>
            </a:r>
          </a:p>
          <a:p>
            <a:r>
              <a:rPr lang="en-US" dirty="0"/>
              <a:t>b. Payment of bills;</a:t>
            </a:r>
          </a:p>
          <a:p>
            <a:r>
              <a:rPr lang="en-US" dirty="0"/>
              <a:t>c. Collection of pensions or other cash benefits; and,</a:t>
            </a:r>
          </a:p>
          <a:p>
            <a:r>
              <a:rPr lang="en-US" dirty="0"/>
              <a:t>d. Purchasing household goods.</a:t>
            </a:r>
          </a:p>
          <a:p>
            <a:r>
              <a:rPr lang="en-US" dirty="0"/>
              <a:t>e. Agency or registry is prohibited from allowing consumer to endorse a check over to the home care agency or registry.</a:t>
            </a:r>
          </a:p>
          <a:p>
            <a:r>
              <a:rPr lang="en-US" dirty="0"/>
              <a:t>2. Employees shall not have access to clients’ bank accounts, credit cards or other financial Information.</a:t>
            </a:r>
          </a:p>
          <a:p>
            <a:r>
              <a:rPr lang="en-US" dirty="0"/>
              <a:t>3. Wherever possible, clients shall be allowed/encouraged to handle their own finances/property.</a:t>
            </a:r>
          </a:p>
          <a:p>
            <a:r>
              <a:rPr lang="en-US" dirty="0"/>
              <a:t>4. When clients are not able to handle their own finances/property, a relative, friend or responsible person should be appointed to do so, preferably by the client.</a:t>
            </a:r>
          </a:p>
          <a:p>
            <a:r>
              <a:rPr lang="en-US" dirty="0"/>
              <a:t>5. Only when there are no other alternatives, and all other options have been reviewed, shall the Agency be Involved in handling finances/property.</a:t>
            </a:r>
          </a:p>
        </p:txBody>
      </p:sp>
    </p:spTree>
    <p:extLst>
      <p:ext uri="{BB962C8B-B14F-4D97-AF65-F5344CB8AC3E}">
        <p14:creationId xmlns:p14="http://schemas.microsoft.com/office/powerpoint/2010/main" val="2006771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58E7-7BAD-BFED-1F5E-8737804AB571}"/>
              </a:ext>
            </a:extLst>
          </p:cNvPr>
          <p:cNvSpPr>
            <a:spLocks noGrp="1"/>
          </p:cNvSpPr>
          <p:nvPr>
            <p:ph type="title"/>
          </p:nvPr>
        </p:nvSpPr>
        <p:spPr/>
        <p:txBody>
          <a:bodyPr/>
          <a:lstStyle/>
          <a:p>
            <a:r>
              <a:rPr lang="en-US" dirty="0"/>
              <a:t>Procedures  for financial transactions continued </a:t>
            </a:r>
          </a:p>
        </p:txBody>
      </p:sp>
      <p:sp>
        <p:nvSpPr>
          <p:cNvPr id="3" name="Content Placeholder 2">
            <a:extLst>
              <a:ext uri="{FF2B5EF4-FFF2-40B4-BE49-F238E27FC236}">
                <a16:creationId xmlns:a16="http://schemas.microsoft.com/office/drawing/2014/main" id="{43BD2E9A-B30E-0DC2-022D-3D4141040DE0}"/>
              </a:ext>
            </a:extLst>
          </p:cNvPr>
          <p:cNvSpPr>
            <a:spLocks noGrp="1"/>
          </p:cNvSpPr>
          <p:nvPr>
            <p:ph idx="1"/>
          </p:nvPr>
        </p:nvSpPr>
        <p:spPr/>
        <p:txBody>
          <a:bodyPr>
            <a:normAutofit fontScale="85000" lnSpcReduction="10000"/>
          </a:bodyPr>
          <a:lstStyle/>
          <a:p>
            <a:r>
              <a:rPr lang="en-US" dirty="0"/>
              <a:t>6. Employees shall handle clients’ finances/property only when these activities have been specified in their Service Plan.</a:t>
            </a:r>
          </a:p>
          <a:p>
            <a:r>
              <a:rPr lang="en-US" dirty="0"/>
              <a:t>7. Employees shall never be permitted to know clients’ account numbers or pin numbers.</a:t>
            </a:r>
          </a:p>
          <a:p>
            <a:r>
              <a:rPr lang="en-US" dirty="0"/>
              <a:t>8. If employees become aware that a client is keeping a large amount of cash at home, they shall report the details to the Supervisor.</a:t>
            </a:r>
          </a:p>
          <a:p>
            <a:r>
              <a:rPr lang="en-US" dirty="0"/>
              <a:t>9. Employees may pick up a mentally capable client’s monies, including pension checks and personal checks etc.</a:t>
            </a:r>
          </a:p>
          <a:p>
            <a:r>
              <a:rPr lang="en-US" dirty="0"/>
              <a:t>from external mail sources such as off-site postal boxes or post offices only when the activity Is specified in the Service Plan. In these situations, Supervisor shall give authorization and document this approval in the client’s2</a:t>
            </a:r>
          </a:p>
          <a:p>
            <a:r>
              <a:rPr lang="en-US" dirty="0"/>
              <a:t> Employees shall deliver monies and/or checks to the client as soon as possible after the transactions have been completed. </a:t>
            </a:r>
          </a:p>
          <a:p>
            <a:r>
              <a:rPr lang="en-US" dirty="0"/>
              <a:t>Employee shall never take monies/checks to their own homes or keep them In their possession over night. </a:t>
            </a:r>
          </a:p>
          <a:p>
            <a:endParaRPr lang="en-US" dirty="0"/>
          </a:p>
        </p:txBody>
      </p:sp>
    </p:spTree>
    <p:extLst>
      <p:ext uri="{BB962C8B-B14F-4D97-AF65-F5344CB8AC3E}">
        <p14:creationId xmlns:p14="http://schemas.microsoft.com/office/powerpoint/2010/main" val="1947959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119F4-EC57-0FF5-2CE6-0926582BCDDD}"/>
              </a:ext>
            </a:extLst>
          </p:cNvPr>
          <p:cNvSpPr>
            <a:spLocks noGrp="1"/>
          </p:cNvSpPr>
          <p:nvPr>
            <p:ph type="title"/>
          </p:nvPr>
        </p:nvSpPr>
        <p:spPr/>
        <p:txBody>
          <a:bodyPr/>
          <a:lstStyle/>
          <a:p>
            <a:r>
              <a:rPr lang="en-US" dirty="0"/>
              <a:t>Financial Transaction cont.</a:t>
            </a:r>
          </a:p>
        </p:txBody>
      </p:sp>
      <p:sp>
        <p:nvSpPr>
          <p:cNvPr id="3" name="Content Placeholder 2">
            <a:extLst>
              <a:ext uri="{FF2B5EF4-FFF2-40B4-BE49-F238E27FC236}">
                <a16:creationId xmlns:a16="http://schemas.microsoft.com/office/drawing/2014/main" id="{7D1036AD-F9D4-A4BF-E9C5-F9B1E822ABE2}"/>
              </a:ext>
            </a:extLst>
          </p:cNvPr>
          <p:cNvSpPr>
            <a:spLocks noGrp="1"/>
          </p:cNvSpPr>
          <p:nvPr>
            <p:ph idx="1"/>
          </p:nvPr>
        </p:nvSpPr>
        <p:spPr/>
        <p:txBody>
          <a:bodyPr>
            <a:normAutofit fontScale="85000" lnSpcReduction="20000"/>
          </a:bodyPr>
          <a:lstStyle/>
          <a:p>
            <a:r>
              <a:rPr lang="en-US" dirty="0"/>
              <a:t> When shopping for clients, employees shall: </a:t>
            </a:r>
          </a:p>
          <a:p>
            <a:r>
              <a:rPr lang="en-US" dirty="0"/>
              <a:t>a. Obtain client’s input regarding which store(s) to shop at; </a:t>
            </a:r>
          </a:p>
          <a:p>
            <a:r>
              <a:rPr lang="en-US" dirty="0"/>
              <a:t>b. Consult with the client regarding items to purchase, sizes, brand names, amounts, etc. </a:t>
            </a:r>
          </a:p>
          <a:p>
            <a:r>
              <a:rPr lang="en-US" dirty="0"/>
              <a:t>c. Consider the client’s dietary needs, religious restrictions, cultural preferences and item cost (to ensure value for money); </a:t>
            </a:r>
          </a:p>
          <a:p>
            <a:r>
              <a:rPr lang="en-US" dirty="0"/>
              <a:t>d. Request receipts for all transactions, which shall be given to the client; </a:t>
            </a:r>
          </a:p>
          <a:p>
            <a:r>
              <a:rPr lang="en-US" dirty="0"/>
              <a:t>e. Confirm that monies and receipts are correct before leaving the cashier; </a:t>
            </a:r>
          </a:p>
          <a:p>
            <a:r>
              <a:rPr lang="en-US" dirty="0"/>
              <a:t>f. Keep client’s money separate from their own; </a:t>
            </a:r>
          </a:p>
          <a:p>
            <a:r>
              <a:rPr lang="en-US" dirty="0"/>
              <a:t>g. Not shop simultaneously for other clients or for themselves, when shopping for one client.</a:t>
            </a:r>
          </a:p>
          <a:p>
            <a:r>
              <a:rPr lang="en-US" dirty="0"/>
              <a:t> However, employees may complete the shopping for one client and then shop for another client before delivering purchases to clients. Each client’s money shall be kept separate from the others. And, h. Not use their own bonus card to collect points on Items the client has paid for, even if the client does not have or does not use a bonus card. </a:t>
            </a:r>
          </a:p>
          <a:p>
            <a:endParaRPr lang="en-US" dirty="0"/>
          </a:p>
        </p:txBody>
      </p:sp>
    </p:spTree>
    <p:extLst>
      <p:ext uri="{BB962C8B-B14F-4D97-AF65-F5344CB8AC3E}">
        <p14:creationId xmlns:p14="http://schemas.microsoft.com/office/powerpoint/2010/main" val="68291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FFAD7-C27F-1066-00A8-5BDAFB2F3073}"/>
              </a:ext>
            </a:extLst>
          </p:cNvPr>
          <p:cNvSpPr>
            <a:spLocks noGrp="1"/>
          </p:cNvSpPr>
          <p:nvPr>
            <p:ph type="title"/>
          </p:nvPr>
        </p:nvSpPr>
        <p:spPr/>
        <p:txBody>
          <a:bodyPr>
            <a:normAutofit fontScale="90000"/>
          </a:bodyPr>
          <a:lstStyle/>
          <a:p>
            <a:pPr marL="0" marR="0">
              <a:lnSpc>
                <a:spcPct val="107000"/>
              </a:lnSpc>
              <a:spcBef>
                <a:spcPts val="0"/>
              </a:spcBef>
              <a:spcAft>
                <a:spcPts val="0"/>
              </a:spcAft>
              <a:tabLst>
                <a:tab pos="3467100" algn="l"/>
              </a:tabLst>
            </a:pPr>
            <a:r>
              <a:rPr lang="en-US" sz="3600" b="1" dirty="0">
                <a:effectLst/>
                <a:latin typeface="Dubai" panose="020B0503030403030204" pitchFamily="34" charset="-78"/>
                <a:ea typeface="Aharoni" panose="02010803020104030203" pitchFamily="2" charset="-79"/>
                <a:cs typeface="Times New Roman" panose="02020603050405020304" pitchFamily="18" charset="0"/>
              </a:rPr>
              <a:t>Prevention of Abuse and</a:t>
            </a:r>
            <a:br>
              <a:rPr lang="en-US" sz="900" dirty="0">
                <a:effectLst/>
                <a:latin typeface="Calibri" panose="020F0502020204030204" pitchFamily="34" charset="0"/>
                <a:ea typeface="Calibri" panose="020F0502020204030204" pitchFamily="34" charset="0"/>
                <a:cs typeface="Times New Roman" panose="02020603050405020304" pitchFamily="18" charset="0"/>
              </a:rPr>
            </a:br>
            <a:r>
              <a:rPr lang="en-US" sz="800" dirty="0">
                <a:effectLst/>
                <a:latin typeface="Dubai" panose="020B0503030403030204" pitchFamily="34" charset="-78"/>
                <a:ea typeface="Times New Roman" panose="02020603050405020304" pitchFamily="18" charset="0"/>
                <a:cs typeface="Times New Roman" panose="02020603050405020304" pitchFamily="18" charset="0"/>
              </a:rPr>
              <a:t> </a:t>
            </a:r>
            <a:br>
              <a:rPr lang="en-US" sz="9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Dubai" panose="020B0503030403030204" pitchFamily="34" charset="-78"/>
                <a:ea typeface="Aharoni" panose="02010803020104030203" pitchFamily="2" charset="-79"/>
                <a:cs typeface="Times New Roman" panose="02020603050405020304" pitchFamily="18" charset="0"/>
              </a:rPr>
              <a:t>Exploitation of Participants</a:t>
            </a:r>
            <a:r>
              <a:rPr lang="en-US" sz="3600" dirty="0">
                <a:effectLst/>
                <a:latin typeface="Dubai" panose="020B0503030403030204" pitchFamily="34" charset="-78"/>
                <a:ea typeface="Trebuchet MS" panose="020B0603020202020204" pitchFamily="34" charset="0"/>
                <a:cs typeface="Times New Roman" panose="02020603050405020304" pitchFamily="18" charset="0"/>
              </a:rPr>
              <a:t>.</a:t>
            </a:r>
            <a:br>
              <a:rPr lang="en-US" sz="9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02D5FD5-8299-1E30-C55F-3F2950C02370}"/>
              </a:ext>
            </a:extLst>
          </p:cNvPr>
          <p:cNvSpPr>
            <a:spLocks noGrp="1"/>
          </p:cNvSpPr>
          <p:nvPr>
            <p:ph idx="1"/>
          </p:nvPr>
        </p:nvSpPr>
        <p:spPr>
          <a:xfrm>
            <a:off x="1264257" y="1773141"/>
            <a:ext cx="10240355" cy="4460749"/>
          </a:xfrm>
        </p:spPr>
        <p:txBody>
          <a:bodyPr>
            <a:normAutofit/>
          </a:bodyPr>
          <a:lstStyle/>
          <a:p>
            <a:pPr marL="0" indent="0">
              <a:buNone/>
            </a:pPr>
            <a:r>
              <a:rPr lang="en-US" dirty="0"/>
              <a:t>Abuse - An act or omission that willfully deprives a participant of rights or human dignity, or which may cause or causes actual physical injury or emotional harm to a participant including a critical incident and any of the following:</a:t>
            </a:r>
          </a:p>
          <a:p>
            <a:r>
              <a:rPr lang="en-US" dirty="0"/>
              <a:t>(1)	Sexual harassment of a participant.</a:t>
            </a:r>
          </a:p>
          <a:p>
            <a:r>
              <a:rPr lang="en-US" dirty="0"/>
              <a:t>(2)	Sexual contact between a staff member and a participant.</a:t>
            </a:r>
          </a:p>
          <a:p>
            <a:r>
              <a:rPr lang="en-US" dirty="0"/>
              <a:t>(3)	Physical Abuse or Bodily harm </a:t>
            </a:r>
          </a:p>
          <a:p>
            <a:r>
              <a:rPr lang="en-US" dirty="0"/>
              <a:t>(4)	Financial exploitation of a participant.</a:t>
            </a:r>
          </a:p>
          <a:p>
            <a:r>
              <a:rPr lang="en-US" dirty="0"/>
              <a:t>(5)	Mental Abuse -Humiliating a participant.</a:t>
            </a:r>
          </a:p>
          <a:p>
            <a:r>
              <a:rPr lang="en-US" dirty="0"/>
              <a:t>(6)	Withholding regularly scheduled meals from a participant. </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6835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6" name="Rectangle 9">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E8FE20-B9B5-9A7E-41E6-7B7DF4B32913}"/>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              Certificate Training </a:t>
            </a:r>
          </a:p>
        </p:txBody>
      </p:sp>
      <p:sp>
        <p:nvSpPr>
          <p:cNvPr id="47"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8" name="Rectangle 13">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his certifies that">
            <a:extLst>
              <a:ext uri="{FF2B5EF4-FFF2-40B4-BE49-F238E27FC236}">
                <a16:creationId xmlns:a16="http://schemas.microsoft.com/office/drawing/2014/main" id="{DC9DD11B-BB37-50F5-3BC7-3C11F52EC465}"/>
              </a:ext>
            </a:extLst>
          </p:cNvPr>
          <p:cNvSpPr>
            <a:spLocks noGrp="1"/>
          </p:cNvSpPr>
          <p:nvPr>
            <p:ph idx="1"/>
          </p:nvPr>
        </p:nvSpPr>
        <p:spPr>
          <a:xfrm>
            <a:off x="4706578" y="589722"/>
            <a:ext cx="6798033" cy="5321500"/>
          </a:xfrm>
        </p:spPr>
        <p:txBody>
          <a:bodyPr anchor="ctr">
            <a:normAutofit/>
          </a:bodyPr>
          <a:lstStyle/>
          <a:p>
            <a:pPr marL="0" indent="0">
              <a:buNone/>
            </a:pPr>
            <a:r>
              <a:rPr lang="en-US" dirty="0"/>
              <a:t>                                            This certifies that</a:t>
            </a:r>
          </a:p>
          <a:p>
            <a:pPr marL="0" indent="0">
              <a:buNone/>
            </a:pPr>
            <a:r>
              <a:rPr lang="en-US" dirty="0"/>
              <a:t>                                    xxxxxxxxxxxxxxxxxxxxxxxxxxxxx</a:t>
            </a:r>
          </a:p>
          <a:p>
            <a:pPr marL="0" indent="0">
              <a:buNone/>
            </a:pPr>
            <a:endParaRPr lang="en-US" dirty="0"/>
          </a:p>
          <a:p>
            <a:pPr marL="0" indent="0">
              <a:buNone/>
            </a:pPr>
            <a:r>
              <a:rPr lang="en-US" dirty="0"/>
              <a:t>                        Completed  the annual training for the year </a:t>
            </a:r>
          </a:p>
        </p:txBody>
      </p:sp>
    </p:spTree>
    <p:extLst>
      <p:ext uri="{BB962C8B-B14F-4D97-AF65-F5344CB8AC3E}">
        <p14:creationId xmlns:p14="http://schemas.microsoft.com/office/powerpoint/2010/main" val="349118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21C93-38BE-E657-E269-C01C77B8F6D7}"/>
              </a:ext>
            </a:extLst>
          </p:cNvPr>
          <p:cNvSpPr>
            <a:spLocks noGrp="1"/>
          </p:cNvSpPr>
          <p:nvPr>
            <p:ph type="title"/>
          </p:nvPr>
        </p:nvSpPr>
        <p:spPr/>
        <p:txBody>
          <a:bodyPr>
            <a:normAutofit fontScale="90000"/>
          </a:bodyPr>
          <a:lstStyle/>
          <a:p>
            <a:r>
              <a:rPr kumimoji="0" lang="en-US" sz="3200" b="1"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Aharoni" panose="02010803020104030203" pitchFamily="2" charset="-79"/>
                <a:cs typeface="Times New Roman" panose="02020603050405020304" pitchFamily="18" charset="0"/>
              </a:rPr>
              <a:t>Prevention of Abuse and</a:t>
            </a:r>
            <a:br>
              <a:rPr kumimoji="0" lang="en-US" sz="8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700" b="0"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Times New Roman" panose="02020603050405020304" pitchFamily="18" charset="0"/>
                <a:cs typeface="Times New Roman" panose="02020603050405020304" pitchFamily="18" charset="0"/>
              </a:rPr>
              <a:t> </a:t>
            </a:r>
            <a:br>
              <a:rPr kumimoji="0" lang="en-US" sz="8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3200" b="1"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Aharoni" panose="02010803020104030203" pitchFamily="2" charset="-79"/>
                <a:cs typeface="Times New Roman" panose="02020603050405020304" pitchFamily="18" charset="0"/>
              </a:rPr>
              <a:t>Exploitation of Participants</a:t>
            </a:r>
            <a:r>
              <a:rPr lang="en-US" sz="3200" b="1" dirty="0">
                <a:solidFill>
                  <a:prstClr val="black">
                    <a:lumMod val="85000"/>
                    <a:lumOff val="15000"/>
                  </a:prstClr>
                </a:solidFill>
                <a:latin typeface="Dubai" panose="020B0503030403030204" pitchFamily="34" charset="-78"/>
                <a:ea typeface="Aharoni" panose="02010803020104030203" pitchFamily="2" charset="-79"/>
                <a:cs typeface="Times New Roman" panose="02020603050405020304" pitchFamily="18" charset="0"/>
              </a:rPr>
              <a:t> Continued</a:t>
            </a:r>
            <a:r>
              <a:rPr lang="en-US" sz="3200" dirty="0">
                <a:solidFill>
                  <a:prstClr val="black">
                    <a:lumMod val="85000"/>
                    <a:lumOff val="15000"/>
                  </a:prstClr>
                </a:solidFill>
                <a:latin typeface="Dubai" panose="020B0503030403030204" pitchFamily="34" charset="-78"/>
                <a:ea typeface="Aharoni" panose="02010803020104030203" pitchFamily="2" charset="-79"/>
                <a:cs typeface="Times New Roman" panose="02020603050405020304" pitchFamily="18" charset="0"/>
              </a:rPr>
              <a:t>.</a:t>
            </a:r>
            <a:br>
              <a:rPr kumimoji="0" lang="en-US" sz="8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7B992C8-B472-FEF5-0D05-DA4B6697A198}"/>
              </a:ext>
            </a:extLst>
          </p:cNvPr>
          <p:cNvSpPr>
            <a:spLocks noGrp="1"/>
          </p:cNvSpPr>
          <p:nvPr>
            <p:ph idx="1"/>
          </p:nvPr>
        </p:nvSpPr>
        <p:spPr>
          <a:xfrm>
            <a:off x="1741336" y="1693628"/>
            <a:ext cx="9866643" cy="4540261"/>
          </a:xfrm>
        </p:spPr>
        <p:txBody>
          <a:bodyPr>
            <a:normAutofit/>
          </a:bodyPr>
          <a:lstStyle/>
          <a:p>
            <a:r>
              <a:rPr lang="en-US" sz="2000" dirty="0"/>
              <a:t>Abuse is widespread in society, affecting every socioeconomic level, both sexes, all ages, and all races. However, no group is more vulnerable than people who have developmental disabilities. They are victims of physical violence, sexual abuse, and mental abuse at rates higher than people with other types of disabilities as well as In the rest of the population.</a:t>
            </a:r>
          </a:p>
          <a:p>
            <a:r>
              <a:rPr lang="en-US" sz="2000" dirty="0"/>
              <a:t>The focus of this training is on: </a:t>
            </a:r>
          </a:p>
          <a:p>
            <a:r>
              <a:rPr lang="en-US" sz="2000" dirty="0"/>
              <a:t>• recognition </a:t>
            </a:r>
          </a:p>
          <a:p>
            <a:r>
              <a:rPr lang="en-US" sz="2000" dirty="0"/>
              <a:t>• reporting and </a:t>
            </a:r>
          </a:p>
          <a:p>
            <a:r>
              <a:rPr lang="en-US" sz="2000" dirty="0"/>
              <a:t>• prevention of abuse and neglect, with emphasis on prevention.</a:t>
            </a:r>
          </a:p>
          <a:p>
            <a:pPr marL="0" indent="0">
              <a:buNone/>
            </a:pPr>
            <a:endParaRPr lang="en-US" sz="2000" dirty="0"/>
          </a:p>
          <a:p>
            <a:pPr marL="0" indent="0">
              <a:buNone/>
            </a:pPr>
            <a:r>
              <a:rPr lang="en-US" sz="2000" dirty="0"/>
              <a:t> Recognition and reporting are part of prevention. The goal of every Direct Care Worker  should be prevention of Abuse and Neglect. </a:t>
            </a:r>
          </a:p>
          <a:p>
            <a:endParaRPr lang="en-US" dirty="0"/>
          </a:p>
        </p:txBody>
      </p:sp>
    </p:spTree>
    <p:extLst>
      <p:ext uri="{BB962C8B-B14F-4D97-AF65-F5344CB8AC3E}">
        <p14:creationId xmlns:p14="http://schemas.microsoft.com/office/powerpoint/2010/main" val="1806940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06CEE-3171-79C3-CC2F-F5BE75854F8D}"/>
              </a:ext>
            </a:extLst>
          </p:cNvPr>
          <p:cNvSpPr>
            <a:spLocks noGrp="1"/>
          </p:cNvSpPr>
          <p:nvPr>
            <p:ph type="title"/>
          </p:nvPr>
        </p:nvSpPr>
        <p:spPr/>
        <p:txBody>
          <a:bodyPr>
            <a:normAutofit fontScale="90000"/>
          </a:bodyPr>
          <a:lstStyle/>
          <a:p>
            <a:r>
              <a:rPr kumimoji="0" lang="en-US" sz="2900" b="1"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Aharoni" panose="02010803020104030203" pitchFamily="2" charset="-79"/>
                <a:cs typeface="Times New Roman" panose="02020603050405020304" pitchFamily="18" charset="0"/>
              </a:rPr>
              <a:t>Prevention of Abuse and</a:t>
            </a:r>
            <a:br>
              <a:rPr kumimoji="0" lang="en-US" sz="7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600" b="0"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Times New Roman" panose="02020603050405020304" pitchFamily="18" charset="0"/>
                <a:cs typeface="Times New Roman" panose="02020603050405020304" pitchFamily="18" charset="0"/>
              </a:rPr>
              <a:t> </a:t>
            </a:r>
            <a:br>
              <a:rPr kumimoji="0" lang="en-US" sz="7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900" b="1"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Aharoni" panose="02010803020104030203" pitchFamily="2" charset="-79"/>
                <a:cs typeface="Times New Roman" panose="02020603050405020304" pitchFamily="18" charset="0"/>
              </a:rPr>
              <a:t>Exploitation of Participants Continued</a:t>
            </a:r>
            <a:r>
              <a:rPr kumimoji="0" lang="en-US" sz="2900" b="0" i="0" u="none" strike="noStrike" kern="1200" cap="none" spc="0" normalizeH="0" baseline="0" noProof="0" dirty="0">
                <a:ln>
                  <a:noFill/>
                </a:ln>
                <a:solidFill>
                  <a:prstClr val="black">
                    <a:lumMod val="85000"/>
                    <a:lumOff val="15000"/>
                  </a:prstClr>
                </a:solidFill>
                <a:effectLst/>
                <a:uLnTx/>
                <a:uFillTx/>
                <a:latin typeface="Dubai" panose="020B0503030403030204" pitchFamily="34" charset="-78"/>
                <a:ea typeface="Aharoni" panose="02010803020104030203" pitchFamily="2" charset="-79"/>
                <a:cs typeface="Times New Roman" panose="02020603050405020304" pitchFamily="18" charset="0"/>
              </a:rPr>
              <a:t>.</a:t>
            </a:r>
            <a:br>
              <a:rPr kumimoji="0" lang="en-US" sz="7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029BF6B-6D06-2716-D5C5-D8A6F5B55ABC}"/>
              </a:ext>
            </a:extLst>
          </p:cNvPr>
          <p:cNvSpPr>
            <a:spLocks noGrp="1"/>
          </p:cNvSpPr>
          <p:nvPr>
            <p:ph idx="1"/>
          </p:nvPr>
        </p:nvSpPr>
        <p:spPr>
          <a:xfrm>
            <a:off x="1741336" y="1566407"/>
            <a:ext cx="9763276" cy="4344815"/>
          </a:xfrm>
        </p:spPr>
        <p:txBody>
          <a:bodyPr>
            <a:noAutofit/>
          </a:bodyPr>
          <a:lstStyle/>
          <a:p>
            <a:pPr marL="0" indent="0">
              <a:buNone/>
            </a:pPr>
            <a:r>
              <a:rPr lang="en-US" sz="1600" dirty="0">
                <a:solidFill>
                  <a:schemeClr val="tx1"/>
                </a:solidFill>
              </a:rPr>
              <a:t>	        </a:t>
            </a:r>
            <a:r>
              <a:rPr lang="en-US" sz="1600" b="1" dirty="0">
                <a:solidFill>
                  <a:srgbClr val="C00000"/>
                </a:solidFill>
              </a:rPr>
              <a:t>RECOGNISING SIGNS OF ELDER ABUSE </a:t>
            </a:r>
          </a:p>
          <a:p>
            <a:r>
              <a:rPr lang="en-US" sz="1600" dirty="0">
                <a:solidFill>
                  <a:schemeClr val="tx1"/>
                </a:solidFill>
              </a:rPr>
              <a:t>The Department of Health Services[OIG]describes types  and signs of elder abuses as -  Physical abuse is intentional bodily injury. Some examples include slapping, pinching, choking, kicking, shoving, or inappropriately using drugs or physical restraints. Signs of physical abuse.</a:t>
            </a:r>
          </a:p>
          <a:p>
            <a:endParaRPr lang="en-US" sz="1600" dirty="0">
              <a:solidFill>
                <a:schemeClr val="tx1"/>
              </a:solidFill>
            </a:endParaRPr>
          </a:p>
          <a:p>
            <a:r>
              <a:rPr lang="en-US" sz="1600" dirty="0">
                <a:solidFill>
                  <a:schemeClr val="tx1"/>
                </a:solidFill>
              </a:rPr>
              <a:t>Sexual abuse is nonconsensual sexual contact (any unwanted sexual contact). Examples include unwanted touching, rape, sodomy, coerced nudity, sexually explicit photographing. </a:t>
            </a:r>
          </a:p>
          <a:p>
            <a:endParaRPr lang="en-US" sz="1600" dirty="0">
              <a:solidFill>
                <a:schemeClr val="tx1"/>
              </a:solidFill>
            </a:endParaRPr>
          </a:p>
          <a:p>
            <a:r>
              <a:rPr lang="en-US" sz="1600" dirty="0">
                <a:solidFill>
                  <a:schemeClr val="tx1"/>
                </a:solidFill>
              </a:rPr>
              <a:t>Mental mistreatment or emotional abuse Is deliberately causing mental or emotional pain. Examples include intimidation, coercion, ridiculing, harassment, treating an adult like a child, isolating an adult from family, friends, or regular activity, use of silence to control behavior, and yelling or swearing which results In mental distress. Signs of emotional abuse.</a:t>
            </a:r>
          </a:p>
          <a:p>
            <a:endParaRPr lang="en-US" sz="1600" dirty="0">
              <a:solidFill>
                <a:schemeClr val="tx1"/>
              </a:solidFill>
            </a:endParaRPr>
          </a:p>
        </p:txBody>
      </p:sp>
    </p:spTree>
    <p:extLst>
      <p:ext uri="{BB962C8B-B14F-4D97-AF65-F5344CB8AC3E}">
        <p14:creationId xmlns:p14="http://schemas.microsoft.com/office/powerpoint/2010/main" val="3726664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878B-3B8C-81CD-2A98-DEC84DA6FF92}"/>
              </a:ext>
            </a:extLst>
          </p:cNvPr>
          <p:cNvSpPr>
            <a:spLocks noGrp="1"/>
          </p:cNvSpPr>
          <p:nvPr>
            <p:ph type="title"/>
          </p:nvPr>
        </p:nvSpPr>
        <p:spPr>
          <a:xfrm>
            <a:off x="1794897" y="624110"/>
            <a:ext cx="9712998" cy="1280890"/>
          </a:xfrm>
        </p:spPr>
        <p:txBody>
          <a:bodyPr>
            <a:normAutofit/>
          </a:bodyPr>
          <a:lstStyle/>
          <a:p>
            <a:pPr>
              <a:lnSpc>
                <a:spcPct val="90000"/>
              </a:lnSpc>
            </a:pPr>
            <a:r>
              <a:rPr kumimoji="0" lang="en-US" sz="2800" b="1" i="0" u="none" strike="noStrike" kern="1200" cap="none" spc="0" normalizeH="0" baseline="0" noProof="0" dirty="0">
                <a:ln>
                  <a:noFill/>
                </a:ln>
                <a:effectLst/>
                <a:uLnTx/>
                <a:uFillTx/>
                <a:latin typeface="Dubai" panose="020B0503030403030204" pitchFamily="34" charset="-78"/>
                <a:ea typeface="Aharoni" panose="02010803020104030203" pitchFamily="2" charset="-79"/>
                <a:cs typeface="Times New Roman" panose="02020603050405020304" pitchFamily="18" charset="0"/>
              </a:rPr>
              <a:t>Prevention of Abuse and Exploitation of Participants Cont.</a:t>
            </a:r>
            <a:br>
              <a:rPr kumimoji="0" lang="en-US" sz="28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800" b="0" i="0" u="none" strike="noStrike" kern="1200" cap="none" spc="0" normalizeH="0" baseline="0" noProof="0" dirty="0">
                <a:ln>
                  <a:noFill/>
                </a:ln>
                <a:effectLst/>
                <a:uLnTx/>
                <a:uFillTx/>
                <a:latin typeface="Dubai" panose="020B0503030403030204" pitchFamily="34" charset="-78"/>
                <a:ea typeface="Times New Roman" panose="02020603050405020304" pitchFamily="18" charset="0"/>
                <a:cs typeface="Times New Roman" panose="02020603050405020304" pitchFamily="18" charset="0"/>
              </a:rPr>
              <a:t> </a:t>
            </a:r>
            <a:endParaRPr lang="en-US" sz="2800" dirty="0"/>
          </a:p>
        </p:txBody>
      </p:sp>
      <p:graphicFrame>
        <p:nvGraphicFramePr>
          <p:cNvPr id="5" name="Content Placeholder 2">
            <a:extLst>
              <a:ext uri="{FF2B5EF4-FFF2-40B4-BE49-F238E27FC236}">
                <a16:creationId xmlns:a16="http://schemas.microsoft.com/office/drawing/2014/main" id="{41EE7555-99DD-DDA4-2A37-A06524C6DA6E}"/>
              </a:ext>
            </a:extLst>
          </p:cNvPr>
          <p:cNvGraphicFramePr>
            <a:graphicFrameLocks noGrp="1"/>
          </p:cNvGraphicFramePr>
          <p:nvPr>
            <p:ph idx="1"/>
            <p:extLst>
              <p:ext uri="{D42A27DB-BD31-4B8C-83A1-F6EECF244321}">
                <p14:modId xmlns:p14="http://schemas.microsoft.com/office/powerpoint/2010/main" val="2106940818"/>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97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B3700-FB78-2638-57FD-AF8AAC626A5C}"/>
              </a:ext>
            </a:extLst>
          </p:cNvPr>
          <p:cNvSpPr>
            <a:spLocks noGrp="1"/>
          </p:cNvSpPr>
          <p:nvPr>
            <p:ph type="title"/>
          </p:nvPr>
        </p:nvSpPr>
        <p:spPr>
          <a:xfrm>
            <a:off x="3373062" y="624110"/>
            <a:ext cx="8131550" cy="1280890"/>
          </a:xfrm>
        </p:spPr>
        <p:txBody>
          <a:bodyPr>
            <a:normAutofit/>
          </a:bodyPr>
          <a:lstStyle/>
          <a:p>
            <a:r>
              <a:rPr lang="en-US" b="0" i="0" dirty="0">
                <a:effectLst/>
                <a:latin typeface="Source Sans Pro" panose="020B0503030403020204" pitchFamily="34" charset="0"/>
              </a:rPr>
              <a:t>Signs of physical abuse</a:t>
            </a:r>
            <a:br>
              <a:rPr lang="en-US" b="0" i="0" dirty="0">
                <a:effectLst/>
                <a:latin typeface="Source Sans Pro" panose="020B0503030403020204" pitchFamily="34" charset="0"/>
              </a:rPr>
            </a:br>
            <a:endParaRPr lang="en-US" dirty="0"/>
          </a:p>
        </p:txBody>
      </p:sp>
      <p:sp>
        <p:nvSpPr>
          <p:cNvPr id="3" name="Content Placeholder 2">
            <a:extLst>
              <a:ext uri="{FF2B5EF4-FFF2-40B4-BE49-F238E27FC236}">
                <a16:creationId xmlns:a16="http://schemas.microsoft.com/office/drawing/2014/main" id="{A2D025B5-B7E2-2077-2ED5-115EE1306328}"/>
              </a:ext>
            </a:extLst>
          </p:cNvPr>
          <p:cNvSpPr>
            <a:spLocks noGrp="1"/>
          </p:cNvSpPr>
          <p:nvPr>
            <p:ph idx="1"/>
          </p:nvPr>
        </p:nvSpPr>
        <p:spPr>
          <a:xfrm>
            <a:off x="3373062" y="2133600"/>
            <a:ext cx="8131550" cy="3777622"/>
          </a:xfrm>
        </p:spPr>
        <p:txBody>
          <a:bodyPr>
            <a:normAutofit/>
          </a:bodyPr>
          <a:lstStyle/>
          <a:p>
            <a:pPr>
              <a:lnSpc>
                <a:spcPct val="90000"/>
              </a:lnSpc>
              <a:buFont typeface="Arial" panose="020B0604020202020204" pitchFamily="34" charset="0"/>
              <a:buChar char="•"/>
            </a:pPr>
            <a:r>
              <a:rPr lang="en-US" sz="1300" dirty="0">
                <a:latin typeface="Source Sans Pro" panose="020B0503030403020204" pitchFamily="34" charset="0"/>
              </a:rPr>
              <a:t>B</a:t>
            </a:r>
            <a:r>
              <a:rPr lang="en-US" sz="1300" b="0" i="0" dirty="0">
                <a:effectLst/>
                <a:latin typeface="Source Sans Pro" panose="020B0503030403020204" pitchFamily="34" charset="0"/>
              </a:rPr>
              <a:t>ruises, black eyes, welts, lacerations, broken bones </a:t>
            </a:r>
          </a:p>
          <a:p>
            <a:pPr>
              <a:lnSpc>
                <a:spcPct val="90000"/>
              </a:lnSpc>
              <a:buFont typeface="Arial" panose="020B0604020202020204" pitchFamily="34" charset="0"/>
              <a:buChar char="•"/>
            </a:pPr>
            <a:r>
              <a:rPr lang="en-US" sz="1300" dirty="0">
                <a:latin typeface="Source Sans Pro" panose="020B0503030403020204" pitchFamily="34" charset="0"/>
              </a:rPr>
              <a:t>R</a:t>
            </a:r>
            <a:r>
              <a:rPr lang="en-US" sz="1300" b="0" i="0" dirty="0">
                <a:effectLst/>
                <a:latin typeface="Source Sans Pro" panose="020B0503030403020204" pitchFamily="34" charset="0"/>
              </a:rPr>
              <a:t>ope marks or evidence of restraint </a:t>
            </a:r>
            <a:r>
              <a:rPr lang="en-US" sz="1300" dirty="0"/>
              <a:t> </a:t>
            </a:r>
            <a:endParaRPr lang="en-US" sz="1300" b="0" i="0" dirty="0">
              <a:effectLst/>
              <a:latin typeface="Source Sans Pro" panose="020B0503030403020204" pitchFamily="34" charset="0"/>
            </a:endParaRPr>
          </a:p>
          <a:p>
            <a:pPr>
              <a:lnSpc>
                <a:spcPct val="90000"/>
              </a:lnSpc>
              <a:buFont typeface="Arial" panose="020B0604020202020204" pitchFamily="34" charset="0"/>
              <a:buChar char="•"/>
            </a:pPr>
            <a:r>
              <a:rPr lang="en-US" sz="1300" b="0" i="0" dirty="0">
                <a:effectLst/>
                <a:latin typeface="Source Sans Pro" panose="020B0503030403020204" pitchFamily="34" charset="0"/>
              </a:rPr>
              <a:t>Delay between acquiring the injury and seeking medical treatment</a:t>
            </a:r>
          </a:p>
          <a:p>
            <a:pPr>
              <a:lnSpc>
                <a:spcPct val="90000"/>
              </a:lnSpc>
              <a:buFont typeface="Arial" panose="020B0604020202020204" pitchFamily="34" charset="0"/>
              <a:buChar char="•"/>
            </a:pPr>
            <a:r>
              <a:rPr lang="en-US" sz="1300" dirty="0">
                <a:latin typeface="Source Sans Pro" panose="020B0503030403020204" pitchFamily="34" charset="0"/>
              </a:rPr>
              <a:t>O</a:t>
            </a:r>
            <a:r>
              <a:rPr lang="en-US" sz="1300" b="0" i="0" dirty="0">
                <a:effectLst/>
                <a:latin typeface="Source Sans Pro" panose="020B0503030403020204" pitchFamily="34" charset="0"/>
              </a:rPr>
              <a:t>pen wounds, cuts, punctures, untreated injuries in various stages of healing</a:t>
            </a:r>
          </a:p>
          <a:p>
            <a:pPr>
              <a:lnSpc>
                <a:spcPct val="90000"/>
              </a:lnSpc>
              <a:buFont typeface="Arial" panose="020B0604020202020204" pitchFamily="34" charset="0"/>
              <a:buChar char="•"/>
            </a:pPr>
            <a:r>
              <a:rPr lang="en-US" sz="1300" dirty="0">
                <a:latin typeface="Source Sans Pro" panose="020B0503030403020204" pitchFamily="34" charset="0"/>
              </a:rPr>
              <a:t>B</a:t>
            </a:r>
            <a:r>
              <a:rPr lang="en-US" sz="1300" b="0" i="0" dirty="0">
                <a:effectLst/>
                <a:latin typeface="Source Sans Pro" panose="020B0503030403020204" pitchFamily="34" charset="0"/>
              </a:rPr>
              <a:t>roken eyeglasses/frames, or any physical signs of being punished or restrained</a:t>
            </a:r>
          </a:p>
          <a:p>
            <a:pPr>
              <a:lnSpc>
                <a:spcPct val="90000"/>
              </a:lnSpc>
              <a:buFont typeface="Arial" panose="020B0604020202020204" pitchFamily="34" charset="0"/>
              <a:buChar char="•"/>
            </a:pPr>
            <a:r>
              <a:rPr lang="en-US" sz="1300" dirty="0">
                <a:latin typeface="Source Sans Pro" panose="020B0503030403020204" pitchFamily="34" charset="0"/>
              </a:rPr>
              <a:t>L</a:t>
            </a:r>
            <a:r>
              <a:rPr lang="en-US" sz="1300" b="0" i="0" dirty="0">
                <a:effectLst/>
                <a:latin typeface="Source Sans Pro" panose="020B0503030403020204" pitchFamily="34" charset="0"/>
              </a:rPr>
              <a:t>aboratory findings of either an overdose or under dose medications</a:t>
            </a:r>
          </a:p>
          <a:p>
            <a:pPr>
              <a:lnSpc>
                <a:spcPct val="90000"/>
              </a:lnSpc>
              <a:buFont typeface="Arial" panose="020B0604020202020204" pitchFamily="34" charset="0"/>
              <a:buChar char="•"/>
            </a:pPr>
            <a:r>
              <a:rPr lang="en-US" sz="1300" dirty="0">
                <a:latin typeface="Source Sans Pro" panose="020B0503030403020204" pitchFamily="34" charset="0"/>
              </a:rPr>
              <a:t>I</a:t>
            </a:r>
            <a:r>
              <a:rPr lang="en-US" sz="1300" b="0" i="0" dirty="0">
                <a:effectLst/>
                <a:latin typeface="Source Sans Pro" panose="020B0503030403020204" pitchFamily="34" charset="0"/>
              </a:rPr>
              <a:t>ndividual's report being hit, slapped, kicked, or mistreated</a:t>
            </a:r>
          </a:p>
          <a:p>
            <a:pPr>
              <a:lnSpc>
                <a:spcPct val="90000"/>
              </a:lnSpc>
              <a:buFont typeface="Arial" panose="020B0604020202020204" pitchFamily="34" charset="0"/>
              <a:buChar char="•"/>
            </a:pPr>
            <a:r>
              <a:rPr lang="en-US" sz="1300" dirty="0">
                <a:latin typeface="Source Sans Pro" panose="020B0503030403020204" pitchFamily="34" charset="0"/>
              </a:rPr>
              <a:t>V</a:t>
            </a:r>
            <a:r>
              <a:rPr lang="en-US" sz="1300" b="0" i="0" dirty="0">
                <a:effectLst/>
                <a:latin typeface="Source Sans Pro" panose="020B0503030403020204" pitchFamily="34" charset="0"/>
              </a:rPr>
              <a:t>ulnerable adult's sudden change In behavior</a:t>
            </a:r>
          </a:p>
          <a:p>
            <a:pPr>
              <a:lnSpc>
                <a:spcPct val="90000"/>
              </a:lnSpc>
              <a:buFont typeface="Arial" panose="020B0604020202020204" pitchFamily="34" charset="0"/>
              <a:buChar char="•"/>
            </a:pPr>
            <a:r>
              <a:rPr lang="en-US" sz="1300" dirty="0">
                <a:latin typeface="Source Sans Pro" panose="020B0503030403020204" pitchFamily="34" charset="0"/>
              </a:rPr>
              <a:t>T</a:t>
            </a:r>
            <a:r>
              <a:rPr lang="en-US" sz="1300" b="0" i="0" dirty="0">
                <a:effectLst/>
                <a:latin typeface="Source Sans Pro" panose="020B0503030403020204" pitchFamily="34" charset="0"/>
              </a:rPr>
              <a:t>he caregiver's refusal to allow visitors to see a vulnerable adult alone</a:t>
            </a:r>
          </a:p>
          <a:p>
            <a:pPr>
              <a:lnSpc>
                <a:spcPct val="90000"/>
              </a:lnSpc>
              <a:buFont typeface="Arial" panose="020B0604020202020204" pitchFamily="34" charset="0"/>
              <a:buChar char="•"/>
            </a:pPr>
            <a:endParaRPr lang="en-US" sz="1300" dirty="0">
              <a:latin typeface="Source Sans Pro" panose="020B0503030403020204" pitchFamily="34" charset="0"/>
            </a:endParaRPr>
          </a:p>
          <a:p>
            <a:pPr marL="0" indent="0">
              <a:lnSpc>
                <a:spcPct val="90000"/>
              </a:lnSpc>
              <a:buNone/>
            </a:pPr>
            <a:r>
              <a:rPr lang="en-US" sz="1300" b="0" i="1" dirty="0">
                <a:effectLst/>
                <a:latin typeface="Source Sans Pro" panose="020B0503030403020204" pitchFamily="34" charset="0"/>
              </a:rPr>
              <a:t>Physical Abuse or Bodily harm is defined as any injury, damage, or impairment to an individual’s physical condition, or making physical contact of an Insulting or provoking nature with an individual. To be reportable as physical abuse, physical abuse must be alleged, witnessed, or only suspected</a:t>
            </a:r>
          </a:p>
          <a:p>
            <a:pPr>
              <a:lnSpc>
                <a:spcPct val="90000"/>
              </a:lnSpc>
              <a:buFont typeface="Arial" panose="020B0604020202020204" pitchFamily="34" charset="0"/>
              <a:buChar char="•"/>
            </a:pPr>
            <a:endParaRPr lang="en-US" sz="1300" b="0" i="0" dirty="0">
              <a:effectLst/>
              <a:latin typeface="Source Sans Pro" panose="020B0503030403020204" pitchFamily="34" charset="0"/>
            </a:endParaRPr>
          </a:p>
          <a:p>
            <a:pPr>
              <a:lnSpc>
                <a:spcPct val="90000"/>
              </a:lnSpc>
            </a:pPr>
            <a:endParaRPr lang="en-US" sz="1300" dirty="0"/>
          </a:p>
        </p:txBody>
      </p:sp>
    </p:spTree>
    <p:extLst>
      <p:ext uri="{BB962C8B-B14F-4D97-AF65-F5344CB8AC3E}">
        <p14:creationId xmlns:p14="http://schemas.microsoft.com/office/powerpoint/2010/main" val="333646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5C1F6-6DEE-D93C-6356-B2D5A4FA0E86}"/>
              </a:ext>
            </a:extLst>
          </p:cNvPr>
          <p:cNvSpPr>
            <a:spLocks noGrp="1"/>
          </p:cNvSpPr>
          <p:nvPr>
            <p:ph type="title"/>
          </p:nvPr>
        </p:nvSpPr>
        <p:spPr>
          <a:xfrm>
            <a:off x="1843391" y="624110"/>
            <a:ext cx="9383408" cy="1280890"/>
          </a:xfrm>
        </p:spPr>
        <p:txBody>
          <a:bodyPr>
            <a:normAutofit/>
          </a:bodyPr>
          <a:lstStyle/>
          <a:p>
            <a:r>
              <a:rPr lang="en-US" b="0" i="0" dirty="0">
                <a:solidFill>
                  <a:srgbClr val="FFFFFF"/>
                </a:solidFill>
                <a:effectLst/>
                <a:latin typeface="Source Sans Pro" panose="020B0503030403020204" pitchFamily="34" charset="0"/>
              </a:rPr>
              <a:t>Signs of sexual abuse</a:t>
            </a:r>
            <a:br>
              <a:rPr lang="en-US" b="0" i="0" dirty="0">
                <a:solidFill>
                  <a:srgbClr val="FFFFFF"/>
                </a:solidFill>
                <a:effectLst/>
                <a:latin typeface="Source Sans Pro" panose="020B0503030403020204" pitchFamily="34" charset="0"/>
              </a:rPr>
            </a:br>
            <a:endParaRPr lang="en-US" dirty="0">
              <a:solidFill>
                <a:srgbClr val="FFFFFF"/>
              </a:solidFill>
            </a:endParaRPr>
          </a:p>
        </p:txBody>
      </p:sp>
      <p:sp>
        <p:nvSpPr>
          <p:cNvPr id="3" name="Content Placeholder 2">
            <a:extLst>
              <a:ext uri="{FF2B5EF4-FFF2-40B4-BE49-F238E27FC236}">
                <a16:creationId xmlns:a16="http://schemas.microsoft.com/office/drawing/2014/main" id="{8619A2F9-9128-CC77-28FE-A234D77C0B06}"/>
              </a:ext>
            </a:extLst>
          </p:cNvPr>
          <p:cNvSpPr>
            <a:spLocks noGrp="1"/>
          </p:cNvSpPr>
          <p:nvPr>
            <p:ph idx="1"/>
          </p:nvPr>
        </p:nvSpPr>
        <p:spPr>
          <a:xfrm>
            <a:off x="1843392" y="2623930"/>
            <a:ext cx="9383408" cy="3287292"/>
          </a:xfrm>
        </p:spPr>
        <p:txBody>
          <a:bodyPr>
            <a:normAutofit/>
          </a:bodyPr>
          <a:lstStyle/>
          <a:p>
            <a:pPr>
              <a:lnSpc>
                <a:spcPct val="90000"/>
              </a:lnSpc>
              <a:buFont typeface="Arial" panose="020B0604020202020204" pitchFamily="34" charset="0"/>
              <a:buChar char="•"/>
            </a:pPr>
            <a:r>
              <a:rPr lang="en-US" sz="1400" dirty="0">
                <a:latin typeface="Source Sans Pro" panose="020B0503030403020204" pitchFamily="34" charset="0"/>
              </a:rPr>
              <a:t>B</a:t>
            </a:r>
            <a:r>
              <a:rPr lang="en-US" sz="1400" b="0" i="0" dirty="0">
                <a:effectLst/>
                <a:latin typeface="Source Sans Pro" panose="020B0503030403020204" pitchFamily="34" charset="0"/>
              </a:rPr>
              <a:t>ruises around the breasts or genital area</a:t>
            </a:r>
          </a:p>
          <a:p>
            <a:pPr>
              <a:lnSpc>
                <a:spcPct val="90000"/>
              </a:lnSpc>
              <a:buFont typeface="Arial" panose="020B0604020202020204" pitchFamily="34" charset="0"/>
              <a:buChar char="•"/>
            </a:pPr>
            <a:r>
              <a:rPr lang="en-US" sz="1400" dirty="0">
                <a:latin typeface="Source Sans Pro" panose="020B0503030403020204" pitchFamily="34" charset="0"/>
              </a:rPr>
              <a:t>U</a:t>
            </a:r>
            <a:r>
              <a:rPr lang="en-US" sz="1400" b="0" i="0" dirty="0">
                <a:effectLst/>
                <a:latin typeface="Source Sans Pro" panose="020B0503030403020204" pitchFamily="34" charset="0"/>
              </a:rPr>
              <a:t>nexplained venereal disease or genital infections</a:t>
            </a:r>
          </a:p>
          <a:p>
            <a:pPr>
              <a:lnSpc>
                <a:spcPct val="90000"/>
              </a:lnSpc>
              <a:buFont typeface="Arial" panose="020B0604020202020204" pitchFamily="34" charset="0"/>
              <a:buChar char="•"/>
            </a:pPr>
            <a:r>
              <a:rPr lang="en-US" sz="1400" dirty="0">
                <a:latin typeface="Source Sans Pro" panose="020B0503030403020204" pitchFamily="34" charset="0"/>
              </a:rPr>
              <a:t>U</a:t>
            </a:r>
            <a:r>
              <a:rPr lang="en-US" sz="1400" b="0" i="0" dirty="0">
                <a:effectLst/>
                <a:latin typeface="Source Sans Pro" panose="020B0503030403020204" pitchFamily="34" charset="0"/>
              </a:rPr>
              <a:t>nexplained vaginal or anal bleeding</a:t>
            </a:r>
          </a:p>
          <a:p>
            <a:pPr>
              <a:lnSpc>
                <a:spcPct val="90000"/>
              </a:lnSpc>
              <a:buFont typeface="Arial" panose="020B0604020202020204" pitchFamily="34" charset="0"/>
              <a:buChar char="•"/>
            </a:pPr>
            <a:r>
              <a:rPr lang="en-US" sz="1400" dirty="0">
                <a:latin typeface="Source Sans Pro" panose="020B0503030403020204" pitchFamily="34" charset="0"/>
              </a:rPr>
              <a:t>T</a:t>
            </a:r>
            <a:r>
              <a:rPr lang="en-US" sz="1400" b="0" i="0" dirty="0">
                <a:effectLst/>
                <a:latin typeface="Source Sans Pro" panose="020B0503030403020204" pitchFamily="34" charset="0"/>
              </a:rPr>
              <a:t>orn, stained, or bloody underclothing</a:t>
            </a:r>
          </a:p>
          <a:p>
            <a:pPr>
              <a:lnSpc>
                <a:spcPct val="90000"/>
              </a:lnSpc>
              <a:buFont typeface="Arial" panose="020B0604020202020204" pitchFamily="34" charset="0"/>
              <a:buChar char="•"/>
            </a:pPr>
            <a:r>
              <a:rPr lang="en-US" sz="1400" dirty="0">
                <a:latin typeface="Source Sans Pro" panose="020B0503030403020204" pitchFamily="34" charset="0"/>
              </a:rPr>
              <a:t>A</a:t>
            </a:r>
            <a:r>
              <a:rPr lang="en-US" sz="1400" b="0" i="0" dirty="0">
                <a:effectLst/>
                <a:latin typeface="Source Sans Pro" panose="020B0503030403020204" pitchFamily="34" charset="0"/>
              </a:rPr>
              <a:t>n individual's report of being sexually assaulted or raped</a:t>
            </a:r>
          </a:p>
          <a:p>
            <a:pPr>
              <a:lnSpc>
                <a:spcPct val="90000"/>
              </a:lnSpc>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Unusual or more extreme displays of fear (I.e., fear and resistance towards physical exams) </a:t>
            </a:r>
          </a:p>
          <a:p>
            <a:pPr>
              <a:lnSpc>
                <a:spcPct val="90000"/>
              </a:lnSpc>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Engages in sexualized behavior (I.e., an unprompted or unexplained drawing of genitalia</a:t>
            </a:r>
          </a:p>
          <a:p>
            <a:pPr>
              <a:lnSpc>
                <a:spcPct val="90000"/>
              </a:lnSpc>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 Difficulty walking or sitting</a:t>
            </a:r>
            <a:endParaRPr lang="en-US" sz="1000" dirty="0">
              <a:latin typeface="Source Sans Pro" panose="020B0503030403020204" pitchFamily="34" charset="0"/>
            </a:endParaRPr>
          </a:p>
          <a:p>
            <a:pPr marL="0" indent="0">
              <a:lnSpc>
                <a:spcPct val="90000"/>
              </a:lnSpc>
              <a:buNone/>
            </a:pPr>
            <a:r>
              <a:rPr lang="en-US" sz="1200" b="1" i="1" dirty="0"/>
              <a:t>Sexual Abuse is defined as: Any sexual behavior, sexual contact or intimate physical contact between and employee and an individual, Including an employee’s coercion or encouragement of an individual to engage in sexual activity that results in sexual contact, Intimate physical contact, sexual behavior or Intimate physical behavior. </a:t>
            </a:r>
            <a:endParaRPr lang="en-US" sz="1200" b="1" i="1" dirty="0">
              <a:effectLst/>
              <a:latin typeface="Source Sans Pro" panose="020B0503030403020204" pitchFamily="34" charset="0"/>
            </a:endParaRPr>
          </a:p>
          <a:p>
            <a:pPr>
              <a:lnSpc>
                <a:spcPct val="90000"/>
              </a:lnSpc>
            </a:pPr>
            <a:endParaRPr lang="en-US" sz="1000" dirty="0"/>
          </a:p>
        </p:txBody>
      </p:sp>
    </p:spTree>
    <p:extLst>
      <p:ext uri="{BB962C8B-B14F-4D97-AF65-F5344CB8AC3E}">
        <p14:creationId xmlns:p14="http://schemas.microsoft.com/office/powerpoint/2010/main" val="11462925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6086</TotalTime>
  <Words>5689</Words>
  <Application>Microsoft Office PowerPoint</Application>
  <PresentationFormat>Widescreen</PresentationFormat>
  <Paragraphs>345</Paragraphs>
  <Slides>40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Century Gothic</vt:lpstr>
      <vt:lpstr>Dubai</vt:lpstr>
      <vt:lpstr>Ebrima</vt:lpstr>
      <vt:lpstr>Source Sans Pro</vt:lpstr>
      <vt:lpstr>Wingdings</vt:lpstr>
      <vt:lpstr>Wingdings 3</vt:lpstr>
      <vt:lpstr>Wisp</vt:lpstr>
      <vt:lpstr>         ANNUAL TRAINING MODULE FOR DIRECT CARE WORKERS  </vt:lpstr>
      <vt:lpstr> WELCOME TO THE ANNUAL INSERVICE TRAINING </vt:lpstr>
      <vt:lpstr>Training Objectives</vt:lpstr>
      <vt:lpstr>Prevention of Abuse and   Exploitation of Participants. </vt:lpstr>
      <vt:lpstr>Prevention of Abuse and   Exploitation of Participants Continued. </vt:lpstr>
      <vt:lpstr>Prevention of Abuse and   Exploitation of Participants Continued. </vt:lpstr>
      <vt:lpstr>Prevention of Abuse and Exploitation of Participants Cont.  </vt:lpstr>
      <vt:lpstr>Signs of physical abuse </vt:lpstr>
      <vt:lpstr>Signs of sexual abuse </vt:lpstr>
      <vt:lpstr>Signs of mental mistreatment/emotional abuse </vt:lpstr>
      <vt:lpstr>Signs of Financial Exploitation</vt:lpstr>
      <vt:lpstr>  Prevention of Elder Abuse </vt:lpstr>
      <vt:lpstr>How to Report Abuse</vt:lpstr>
      <vt:lpstr>Reporting critical Incidents.  </vt:lpstr>
      <vt:lpstr>PowerPoint Presentation</vt:lpstr>
      <vt:lpstr>Reporting Critical Incidents </vt:lpstr>
      <vt:lpstr>Critical Incident Reporting Procedures</vt:lpstr>
      <vt:lpstr>Reporting  critical incidents continued.</vt:lpstr>
      <vt:lpstr>Incident report form </vt:lpstr>
      <vt:lpstr>Mandated Reporter</vt:lpstr>
      <vt:lpstr>Report Process</vt:lpstr>
      <vt:lpstr>Notification to participants</vt:lpstr>
      <vt:lpstr>Risk Mitigation </vt:lpstr>
      <vt:lpstr>Incident Closure </vt:lpstr>
      <vt:lpstr>Participant complaint resolution.</vt:lpstr>
      <vt:lpstr>Procedure for Participant Complaint</vt:lpstr>
      <vt:lpstr>Procedure  for complaints resolution</vt:lpstr>
      <vt:lpstr>Procedure Continued.</vt:lpstr>
      <vt:lpstr>Department-issued policies and procedures.  </vt:lpstr>
      <vt:lpstr>PowerPoint Presentation</vt:lpstr>
      <vt:lpstr>Provider’s quality management plan.  </vt:lpstr>
      <vt:lpstr>Procedure for quality management plan. </vt:lpstr>
      <vt:lpstr>Quality Management continued </vt:lpstr>
      <vt:lpstr>Quality Management continued </vt:lpstr>
      <vt:lpstr>FRAUD &amp; FINANCIAL ABUSE PREVENTION.</vt:lpstr>
      <vt:lpstr>Policy on Financial Fraud and Abuse </vt:lpstr>
      <vt:lpstr>Procedures  for financial transactions </vt:lpstr>
      <vt:lpstr>Procedures  for financial transactions continued </vt:lpstr>
      <vt:lpstr>Financial Transaction cont.</vt:lpstr>
      <vt:lpstr>              Certificate Training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TRAINING MODULE FOR DIRECT CARE WORKERS</dc:title>
  <dc:creator>aderinsola ladipo</dc:creator>
  <cp:lastModifiedBy>Oyinkansola</cp:lastModifiedBy>
  <cp:revision>4</cp:revision>
  <dcterms:created xsi:type="dcterms:W3CDTF">2023-02-27T21:03:35Z</dcterms:created>
  <dcterms:modified xsi:type="dcterms:W3CDTF">2023-03-08T04:18:50Z</dcterms:modified>
</cp:coreProperties>
</file>